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662" r:id="rId2"/>
  </p:sldMasterIdLst>
  <p:notesMasterIdLst>
    <p:notesMasterId r:id="rId74"/>
  </p:notesMasterIdLst>
  <p:handoutMasterIdLst>
    <p:handoutMasterId r:id="rId75"/>
  </p:handoutMasterIdLst>
  <p:sldIdLst>
    <p:sldId id="324" r:id="rId3"/>
    <p:sldId id="351" r:id="rId4"/>
    <p:sldId id="352" r:id="rId5"/>
    <p:sldId id="470" r:id="rId6"/>
    <p:sldId id="468" r:id="rId7"/>
    <p:sldId id="469" r:id="rId8"/>
    <p:sldId id="406" r:id="rId9"/>
    <p:sldId id="433" r:id="rId10"/>
    <p:sldId id="471" r:id="rId11"/>
    <p:sldId id="472" r:id="rId12"/>
    <p:sldId id="473" r:id="rId13"/>
    <p:sldId id="474" r:id="rId14"/>
    <p:sldId id="475" r:id="rId15"/>
    <p:sldId id="477" r:id="rId16"/>
    <p:sldId id="476" r:id="rId17"/>
    <p:sldId id="478" r:id="rId18"/>
    <p:sldId id="479" r:id="rId19"/>
    <p:sldId id="480" r:id="rId20"/>
    <p:sldId id="498" r:id="rId21"/>
    <p:sldId id="481" r:id="rId22"/>
    <p:sldId id="482" r:id="rId23"/>
    <p:sldId id="483" r:id="rId24"/>
    <p:sldId id="484" r:id="rId25"/>
    <p:sldId id="485" r:id="rId26"/>
    <p:sldId id="486" r:id="rId27"/>
    <p:sldId id="491" r:id="rId28"/>
    <p:sldId id="487" r:id="rId29"/>
    <p:sldId id="488" r:id="rId30"/>
    <p:sldId id="489" r:id="rId31"/>
    <p:sldId id="490" r:id="rId32"/>
    <p:sldId id="492" r:id="rId33"/>
    <p:sldId id="496" r:id="rId34"/>
    <p:sldId id="493" r:id="rId35"/>
    <p:sldId id="494" r:id="rId36"/>
    <p:sldId id="495" r:id="rId37"/>
    <p:sldId id="497" r:id="rId38"/>
    <p:sldId id="596" r:id="rId39"/>
    <p:sldId id="597" r:id="rId40"/>
    <p:sldId id="598" r:id="rId41"/>
    <p:sldId id="599" r:id="rId42"/>
    <p:sldId id="602" r:id="rId43"/>
    <p:sldId id="603" r:id="rId44"/>
    <p:sldId id="605" r:id="rId45"/>
    <p:sldId id="604" r:id="rId46"/>
    <p:sldId id="601" r:id="rId47"/>
    <p:sldId id="606" r:id="rId48"/>
    <p:sldId id="609" r:id="rId49"/>
    <p:sldId id="610" r:id="rId50"/>
    <p:sldId id="600" r:id="rId51"/>
    <p:sldId id="607" r:id="rId52"/>
    <p:sldId id="608" r:id="rId53"/>
    <p:sldId id="611" r:id="rId54"/>
    <p:sldId id="612" r:id="rId55"/>
    <p:sldId id="613" r:id="rId56"/>
    <p:sldId id="614" r:id="rId57"/>
    <p:sldId id="615" r:id="rId58"/>
    <p:sldId id="616" r:id="rId59"/>
    <p:sldId id="617" r:id="rId60"/>
    <p:sldId id="619" r:id="rId61"/>
    <p:sldId id="618" r:id="rId62"/>
    <p:sldId id="621" r:id="rId63"/>
    <p:sldId id="622" r:id="rId64"/>
    <p:sldId id="594" r:id="rId65"/>
    <p:sldId id="593" r:id="rId66"/>
    <p:sldId id="595" r:id="rId67"/>
    <p:sldId id="623" r:id="rId68"/>
    <p:sldId id="624" r:id="rId69"/>
    <p:sldId id="625" r:id="rId70"/>
    <p:sldId id="626" r:id="rId71"/>
    <p:sldId id="530" r:id="rId72"/>
    <p:sldId id="348" r:id="rId73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 varScale="1">
        <p:scale>
          <a:sx n="56" d="100"/>
          <a:sy n="56" d="100"/>
        </p:scale>
        <p:origin x="944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06/12/2023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06/12/2023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https://github.com/iammiori/data_analysis_python/issues/1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355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Gambar: https://pythonprogramminglanguage.com/how-is-the-k-nearest-neighbor-algorithm-different-from-k-means-clustering/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455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Gambar: https://www.kompas.com/skola/read/2020/01/27/140000669/kingdom-animalia-klasifikasi-dan-ciri-ciri?page=all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980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Sumber: https://towardsdatascience.com/hierarchical-clustering-explained-e59b13846da8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820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Gambar: https://towardsdatascience.com/hierarchical-clustering-explained-e59b13846da8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571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Gambar: https://towardsdatascience.com/hierarchical-clustering-explained-e59b13846da8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521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Gambar: https://towardsdatascience.com/hierarchical-clustering-explained-e59b13846da8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0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Data Mining_Rusdah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70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7810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3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93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84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16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3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/>
            </a:lvl1pPr>
            <a:lvl2pPr marL="895350" indent="-438150">
              <a:buFont typeface="Wingdings" panose="05000000000000000000" pitchFamily="2" charset="2"/>
              <a:buChar char="§"/>
              <a:defRPr/>
            </a:lvl2pPr>
            <a:lvl3pPr marL="1347788" indent="-433388">
              <a:buFont typeface="Wingdings" panose="05000000000000000000" pitchFamily="2" charset="2"/>
              <a:buChar char="ü"/>
              <a:defRPr/>
            </a:lvl3pPr>
            <a:lvl4pPr marL="1790700" indent="-419100">
              <a:buFont typeface="Wingdings" panose="05000000000000000000" pitchFamily="2" charset="2"/>
              <a:buChar char="v"/>
              <a:defRPr/>
            </a:lvl4pPr>
            <a:lvl5pPr marL="2243138" indent="-414338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99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30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736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27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7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>
              <a:solidFill>
                <a:schemeClr val="tx1"/>
              </a:solidFill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1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hyperlink" Target="https://youtube.com/@AchmadSolichin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FAKULTAS TEKNOLOGI INFORMASI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1384" y="4149080"/>
            <a:ext cx="11017224" cy="1512168"/>
          </a:xfrm>
        </p:spPr>
        <p:txBody>
          <a:bodyPr/>
          <a:lstStyle/>
          <a:p>
            <a:r>
              <a:rPr lang="nn-NO" sz="4400" b="1"/>
              <a:t>PENAMBANGAN DATA</a:t>
            </a:r>
          </a:p>
          <a:p>
            <a:r>
              <a:rPr lang="nn-NO" sz="4400" b="1"/>
              <a:t>[ KP368 / 3 SKS ]</a:t>
            </a:r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Apa itu Clustering?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28800"/>
            <a:ext cx="6422504" cy="4695800"/>
          </a:xfrm>
        </p:spPr>
        <p:txBody>
          <a:bodyPr/>
          <a:lstStyle/>
          <a:p>
            <a:r>
              <a:rPr lang="en-ID" b="1">
                <a:solidFill>
                  <a:srgbClr val="FF0000"/>
                </a:solidFill>
              </a:rPr>
              <a:t>Cluster</a:t>
            </a:r>
            <a:r>
              <a:rPr lang="en-ID"/>
              <a:t> adalah sekumpulan data / object yang memiliki </a:t>
            </a:r>
            <a:r>
              <a:rPr lang="en-ID" b="1">
                <a:solidFill>
                  <a:srgbClr val="FF0000"/>
                </a:solidFill>
              </a:rPr>
              <a:t>kesamaan (similarity) </a:t>
            </a:r>
            <a:r>
              <a:rPr lang="en-ID"/>
              <a:t>diantara setiap anggota klaster, atau </a:t>
            </a:r>
            <a:r>
              <a:rPr lang="en-ID" b="1">
                <a:solidFill>
                  <a:srgbClr val="FF0000"/>
                </a:solidFill>
              </a:rPr>
              <a:t>ketidaksamaan (dissimilarity) </a:t>
            </a:r>
            <a:r>
              <a:rPr lang="en-ID"/>
              <a:t>dengan data pada klaster yang lain</a:t>
            </a:r>
          </a:p>
        </p:txBody>
      </p:sp>
      <p:pic>
        <p:nvPicPr>
          <p:cNvPr id="1026" name="Picture 2" descr="cluster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104" y="1628800"/>
            <a:ext cx="4840915" cy="36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7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Penerapan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2400"/>
              <a:t>Retail / Marketing</a:t>
            </a:r>
          </a:p>
          <a:p>
            <a:pPr lvl="1"/>
            <a:r>
              <a:rPr lang="en-ID" sz="2000"/>
              <a:t>Analisis pola transaksi yang dilakukan pelanggan</a:t>
            </a:r>
          </a:p>
          <a:p>
            <a:pPr lvl="1"/>
            <a:r>
              <a:rPr lang="en-ID" sz="2000"/>
              <a:t>Rekomendasi buku, film atau produk baru untuk pelanggan baru</a:t>
            </a:r>
          </a:p>
          <a:p>
            <a:r>
              <a:rPr lang="en-ID" sz="2400"/>
              <a:t>Perbankan</a:t>
            </a:r>
          </a:p>
          <a:p>
            <a:pPr lvl="1"/>
            <a:r>
              <a:rPr lang="en-ID" sz="2000"/>
              <a:t>Deteksi fraud dalam transaksi perbankan</a:t>
            </a:r>
          </a:p>
          <a:p>
            <a:pPr lvl="1"/>
            <a:r>
              <a:rPr lang="en-ID" sz="2000"/>
              <a:t>Pengelompokan nasabah (program loyalitas nasabah)</a:t>
            </a:r>
          </a:p>
          <a:p>
            <a:r>
              <a:rPr lang="en-ID" sz="2400"/>
              <a:t>Asuransi</a:t>
            </a:r>
          </a:p>
          <a:p>
            <a:pPr lvl="1"/>
            <a:r>
              <a:rPr lang="en-ID" sz="2000"/>
              <a:t>Deteksi fraud dalam klaim asuransi</a:t>
            </a:r>
          </a:p>
          <a:p>
            <a:pPr lvl="1"/>
            <a:r>
              <a:rPr lang="en-ID" sz="2000"/>
              <a:t>Analisis resiko asuransi bagi pelanggan</a:t>
            </a:r>
          </a:p>
          <a:p>
            <a:r>
              <a:rPr lang="en-ID" sz="2400"/>
              <a:t>Berita dan Penerbitan</a:t>
            </a:r>
          </a:p>
          <a:p>
            <a:pPr lvl="1"/>
            <a:r>
              <a:rPr lang="en-ID" sz="2000"/>
              <a:t>Kategorisasi berita secara otomatis</a:t>
            </a:r>
          </a:p>
          <a:p>
            <a:pPr lvl="1"/>
            <a:r>
              <a:rPr lang="en-ID" sz="2000"/>
              <a:t>Rekomendasi artikel / berita baru</a:t>
            </a:r>
          </a:p>
        </p:txBody>
      </p:sp>
    </p:spTree>
    <p:extLst>
      <p:ext uri="{BB962C8B-B14F-4D97-AF65-F5344CB8AC3E}">
        <p14:creationId xmlns:p14="http://schemas.microsoft.com/office/powerpoint/2010/main" val="9280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Penggunaan Algoritma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Exploratory Data Analysis (EDA)</a:t>
            </a:r>
          </a:p>
          <a:p>
            <a:r>
              <a:rPr lang="en-ID"/>
              <a:t>Generate Rangkuman (summary generation)</a:t>
            </a:r>
          </a:p>
          <a:p>
            <a:r>
              <a:rPr lang="en-ID"/>
              <a:t>Deteksi pencilan (outlier detection)</a:t>
            </a:r>
          </a:p>
          <a:p>
            <a:r>
              <a:rPr lang="en-ID"/>
              <a:t>Mencari duplikat (finding duplicates)</a:t>
            </a:r>
          </a:p>
          <a:p>
            <a:r>
              <a:rPr lang="en-ID"/>
              <a:t>Tahap pra-pemrosesan data (Data pre-processing)</a:t>
            </a:r>
          </a:p>
          <a:p>
            <a:r>
              <a:rPr lang="en-ID"/>
              <a:t>Kompresi data / image</a:t>
            </a:r>
          </a:p>
          <a:p>
            <a:r>
              <a:rPr lang="en-ID"/>
              <a:t>Optimasi algoritma k-NN</a:t>
            </a:r>
          </a:p>
          <a:p>
            <a:r>
              <a:rPr lang="en-ID"/>
              <a:t>dll</a:t>
            </a:r>
          </a:p>
        </p:txBody>
      </p:sp>
    </p:spTree>
    <p:extLst>
      <p:ext uri="{BB962C8B-B14F-4D97-AF65-F5344CB8AC3E}">
        <p14:creationId xmlns:p14="http://schemas.microsoft.com/office/powerpoint/2010/main" val="262243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Algoritma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Partitioning-based clustering</a:t>
            </a:r>
          </a:p>
          <a:p>
            <a:pPr lvl="1"/>
            <a:r>
              <a:rPr lang="en-ID"/>
              <a:t>K-Means, </a:t>
            </a:r>
          </a:p>
          <a:p>
            <a:pPr lvl="1"/>
            <a:r>
              <a:rPr lang="en-ID"/>
              <a:t>K-Medoid, </a:t>
            </a:r>
          </a:p>
          <a:p>
            <a:pPr lvl="1"/>
            <a:r>
              <a:rPr lang="en-ID"/>
              <a:t>K-Medians, </a:t>
            </a:r>
          </a:p>
          <a:p>
            <a:pPr lvl="1"/>
            <a:r>
              <a:rPr lang="en-ID"/>
              <a:t>Fuzzy C-Means, dll</a:t>
            </a:r>
          </a:p>
          <a:p>
            <a:r>
              <a:rPr lang="en-ID"/>
              <a:t>Hierarchical Clustering</a:t>
            </a:r>
          </a:p>
          <a:p>
            <a:pPr lvl="1"/>
            <a:r>
              <a:rPr lang="en-ID"/>
              <a:t>Agglomerative</a:t>
            </a:r>
          </a:p>
          <a:p>
            <a:pPr lvl="1"/>
            <a:r>
              <a:rPr lang="en-ID"/>
              <a:t>Divisive, dll</a:t>
            </a:r>
          </a:p>
          <a:p>
            <a:r>
              <a:rPr lang="en-ID"/>
              <a:t>Density-based Clustering</a:t>
            </a:r>
          </a:p>
          <a:p>
            <a:pPr lvl="1"/>
            <a:r>
              <a:rPr lang="en-ID"/>
              <a:t>DBSCAN, dll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DEE59-9CBC-4858-B937-BF3090420D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944" y="3848100"/>
            <a:ext cx="2727497" cy="1944216"/>
          </a:xfrm>
          <a:prstGeom prst="rect">
            <a:avLst/>
          </a:prstGeom>
        </p:spPr>
      </p:pic>
      <p:pic>
        <p:nvPicPr>
          <p:cNvPr id="2050" name="Picture 2" descr="https://ichi.pro/assets/images/max/724/1*JsfEdbXKwJw_Euprvx17KA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056" y="1828800"/>
            <a:ext cx="2738685" cy="17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1400/1*A1P4UT8NwQAmWmXGt5RgIw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304" y="2924944"/>
            <a:ext cx="2481957" cy="21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5400">
                <a:solidFill>
                  <a:srgbClr val="FF0000"/>
                </a:solidFill>
              </a:rPr>
              <a:t>ALGORITMA K-MEANS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3200" dirty="0"/>
              <a:t>BAGIAN 1: PARTITIONING-BASED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147036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Algoritma K-Means adalah salah satu algoritma clustering yang bersifat </a:t>
            </a:r>
            <a:r>
              <a:rPr lang="en-ID">
                <a:solidFill>
                  <a:srgbClr val="FF0000"/>
                </a:solidFill>
              </a:rPr>
              <a:t>iteratif</a:t>
            </a:r>
            <a:r>
              <a:rPr lang="en-ID"/>
              <a:t> yang mencoba untuk mempartisi dataset menjadi </a:t>
            </a:r>
            <a:r>
              <a:rPr lang="en-ID">
                <a:solidFill>
                  <a:srgbClr val="FF0000"/>
                </a:solidFill>
              </a:rPr>
              <a:t>subkelompok non-overlapping </a:t>
            </a:r>
            <a:r>
              <a:rPr lang="en-ID"/>
              <a:t>berbeda yang ditentukan oleh </a:t>
            </a:r>
            <a:r>
              <a:rPr lang="en-ID">
                <a:solidFill>
                  <a:srgbClr val="FF0000"/>
                </a:solidFill>
              </a:rPr>
              <a:t>K (cluster) </a:t>
            </a:r>
            <a:r>
              <a:rPr lang="en-ID"/>
              <a:t>yang mana setiap titik data hanya dimiliki oleh satu kelompok. </a:t>
            </a:r>
          </a:p>
          <a:p>
            <a:r>
              <a:rPr lang="en-ID"/>
              <a:t>K-Means mencoba membuat titik data </a:t>
            </a:r>
            <a:r>
              <a:rPr lang="en-ID">
                <a:solidFill>
                  <a:srgbClr val="FF0000"/>
                </a:solidFill>
              </a:rPr>
              <a:t>intra-cluster semirip mungkin dengan titik data </a:t>
            </a:r>
            <a:r>
              <a:rPr lang="en-ID"/>
              <a:t>yang lain pada satu cluster. </a:t>
            </a:r>
          </a:p>
          <a:p>
            <a:r>
              <a:rPr lang="en-ID"/>
              <a:t>K-Means menetapkan poin data ke cluster sedemikian rupa sehingga jumlah jarak kuadrat antara titik data dan pusat massa cluster (centroid) adalah minimal. </a:t>
            </a:r>
          </a:p>
          <a:p>
            <a:r>
              <a:rPr lang="en-ID"/>
              <a:t>Semakin sedikit variasi dalam sebuah cluster, semakin homogen (serupa) titik data dalam cluster yang sama.</a:t>
            </a:r>
          </a:p>
        </p:txBody>
      </p:sp>
    </p:spTree>
    <p:extLst>
      <p:ext uri="{BB962C8B-B14F-4D97-AF65-F5344CB8AC3E}">
        <p14:creationId xmlns:p14="http://schemas.microsoft.com/office/powerpoint/2010/main" val="19680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K-Means Clustering: Similarity / Dissimilarity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14392" cy="4953000"/>
          </a:xfrm>
        </p:spPr>
        <p:txBody>
          <a:bodyPr/>
          <a:lstStyle/>
          <a:p>
            <a:r>
              <a:rPr lang="en-ID">
                <a:solidFill>
                  <a:srgbClr val="FF0000"/>
                </a:solidFill>
              </a:rPr>
              <a:t>Intra-cluster:</a:t>
            </a:r>
          </a:p>
          <a:p>
            <a:pPr lvl="1"/>
            <a:r>
              <a:rPr lang="en-ID"/>
              <a:t>Memaksimalkan similarity (kesamaan) di dalam klaster</a:t>
            </a:r>
          </a:p>
          <a:p>
            <a:pPr lvl="1"/>
            <a:r>
              <a:rPr lang="en-ID">
                <a:sym typeface="Wingdings" panose="05000000000000000000" pitchFamily="2" charset="2"/>
              </a:rPr>
              <a:t>Meminimalkan dissimilarity di dalam klaster</a:t>
            </a:r>
          </a:p>
          <a:p>
            <a:r>
              <a:rPr lang="en-ID">
                <a:solidFill>
                  <a:srgbClr val="FF0000"/>
                </a:solidFill>
                <a:sym typeface="Wingdings" panose="05000000000000000000" pitchFamily="2" charset="2"/>
              </a:rPr>
              <a:t>Inter-cluster:</a:t>
            </a:r>
          </a:p>
          <a:p>
            <a:pPr lvl="1"/>
            <a:r>
              <a:rPr lang="en-ID">
                <a:sym typeface="Wingdings" panose="05000000000000000000" pitchFamily="2" charset="2"/>
              </a:rPr>
              <a:t>Meminimalkan similarity antar-klaster</a:t>
            </a:r>
          </a:p>
          <a:p>
            <a:pPr lvl="1"/>
            <a:r>
              <a:rPr lang="en-ID">
                <a:sym typeface="Wingdings" panose="05000000000000000000" pitchFamily="2" charset="2"/>
              </a:rPr>
              <a:t>Memaksimalkan dissimilarity antar-klaster</a:t>
            </a:r>
            <a:endParaRPr lang="en-ID"/>
          </a:p>
          <a:p>
            <a:endParaRPr lang="en-ID"/>
          </a:p>
        </p:txBody>
      </p:sp>
      <p:pic>
        <p:nvPicPr>
          <p:cNvPr id="5" name="Picture 2" descr="https://ichi.pro/assets/images/max/724/1*JsfEdbXKwJw_Euprvx17KA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6166" y="1916832"/>
            <a:ext cx="55994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7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K-Means Clustering: Metode Perhitungan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3974232" cy="4953000"/>
          </a:xfrm>
        </p:spPr>
        <p:txBody>
          <a:bodyPr/>
          <a:lstStyle/>
          <a:p>
            <a:r>
              <a:rPr lang="en-ID" sz="2400"/>
              <a:t>Jarak Euclidean</a:t>
            </a:r>
          </a:p>
          <a:p>
            <a:r>
              <a:rPr lang="en-ID" sz="2400"/>
              <a:t>Jarak City-Block</a:t>
            </a:r>
          </a:p>
          <a:p>
            <a:r>
              <a:rPr lang="en-ID" sz="2400"/>
              <a:t>Jarak Kotak Catur (Chebychef)</a:t>
            </a:r>
          </a:p>
          <a:p>
            <a:r>
              <a:rPr lang="en-ID" sz="2400"/>
              <a:t>Jarak Minkowski</a:t>
            </a:r>
          </a:p>
          <a:p>
            <a:r>
              <a:rPr lang="en-ID" sz="2400"/>
              <a:t>Jarak Canberra</a:t>
            </a:r>
          </a:p>
          <a:p>
            <a:r>
              <a:rPr lang="en-ID" sz="2400"/>
              <a:t>Jarak Bray-Curtis (Sorensen)</a:t>
            </a:r>
          </a:p>
          <a:p>
            <a:r>
              <a:rPr lang="en-ID" sz="2400"/>
              <a:t>Divergensi Kullback Leibler</a:t>
            </a:r>
          </a:p>
          <a:p>
            <a:r>
              <a:rPr lang="en-ID" sz="2400"/>
              <a:t>Divergensi Jensen Shannon</a:t>
            </a:r>
          </a:p>
          <a:p>
            <a:r>
              <a:rPr lang="en-ID" sz="2400"/>
              <a:t>dll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687" y="1628800"/>
            <a:ext cx="7094285" cy="2550345"/>
          </a:xfrm>
          <a:prstGeom prst="rect">
            <a:avLst/>
          </a:prstGeom>
        </p:spPr>
      </p:pic>
      <p:pic>
        <p:nvPicPr>
          <p:cNvPr id="5" name="Google Shape;154;p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5920" y="4365104"/>
            <a:ext cx="2918099" cy="233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5;p1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2264" y="5157192"/>
            <a:ext cx="3033949" cy="482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81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Langkah / Algoritma 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D"/>
              <a:t>Tentukan jumlah klaster (nilai k)</a:t>
            </a:r>
          </a:p>
          <a:p>
            <a:pPr marL="514350" indent="-514350">
              <a:buFont typeface="+mj-lt"/>
              <a:buAutoNum type="arabicPeriod"/>
            </a:pPr>
            <a:r>
              <a:rPr lang="en-ID"/>
              <a:t>Inisialisasi nilai centroid awal setiap klaster secara acak</a:t>
            </a:r>
          </a:p>
          <a:p>
            <a:pPr marL="514350" indent="-514350">
              <a:buFont typeface="+mj-lt"/>
              <a:buAutoNum type="arabicPeriod"/>
            </a:pPr>
            <a:r>
              <a:rPr lang="en-ID"/>
              <a:t>Hitung jarak setiap titik data dengan setiap centroid</a:t>
            </a:r>
          </a:p>
          <a:p>
            <a:pPr marL="514350" indent="-514350">
              <a:buFont typeface="+mj-lt"/>
              <a:buAutoNum type="arabicPeriod"/>
            </a:pPr>
            <a:r>
              <a:rPr lang="en-ID"/>
              <a:t>Masukkan setiap titik data ke dalam klaster berdasarkan jarak terdekat dengan pusat klaster</a:t>
            </a:r>
          </a:p>
          <a:p>
            <a:pPr marL="514350" indent="-514350">
              <a:buFont typeface="+mj-lt"/>
              <a:buAutoNum type="arabicPeriod"/>
            </a:pPr>
            <a:r>
              <a:rPr lang="en-ID"/>
              <a:t>Untuk setiap klaster, tentukan nilai centroid baru berdasarkan rerata (means) dari setiap data di dalam klaster</a:t>
            </a:r>
          </a:p>
          <a:p>
            <a:pPr marL="514350" indent="-514350">
              <a:buFont typeface="+mj-lt"/>
              <a:buAutoNum type="arabicPeriod"/>
            </a:pPr>
            <a:r>
              <a:rPr lang="en-ID"/>
              <a:t>Ulangi langkah 3-5 sedemikian hingga tidak ada perubahan anggota klaster.</a:t>
            </a:r>
          </a:p>
        </p:txBody>
      </p:sp>
    </p:spTree>
    <p:extLst>
      <p:ext uri="{BB962C8B-B14F-4D97-AF65-F5344CB8AC3E}">
        <p14:creationId xmlns:p14="http://schemas.microsoft.com/office/powerpoint/2010/main" val="19577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Ilustrasi Cara Kerja Algoritma K-Means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000" y="1371600"/>
            <a:ext cx="6604000" cy="4953000"/>
          </a:xfrm>
        </p:spPr>
      </p:pic>
    </p:spTree>
    <p:extLst>
      <p:ext uri="{BB962C8B-B14F-4D97-AF65-F5344CB8AC3E}">
        <p14:creationId xmlns:p14="http://schemas.microsoft.com/office/powerpoint/2010/main" val="255494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63084" y="2348880"/>
            <a:ext cx="10363200" cy="1500187"/>
          </a:xfrm>
        </p:spPr>
        <p:txBody>
          <a:bodyPr/>
          <a:lstStyle/>
          <a:p>
            <a:r>
              <a:rPr lang="id-ID" sz="2800"/>
              <a:t>Pertemuan </a:t>
            </a:r>
            <a:r>
              <a:rPr lang="en-ID" sz="2800"/>
              <a:t>11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>
          <a:xfrm>
            <a:off x="963084" y="3849068"/>
            <a:ext cx="10363200" cy="1362075"/>
          </a:xfrm>
        </p:spPr>
        <p:txBody>
          <a:bodyPr/>
          <a:lstStyle/>
          <a:p>
            <a:r>
              <a:rPr lang="en-ID" sz="4800">
                <a:solidFill>
                  <a:schemeClr val="tx1"/>
                </a:solidFill>
              </a:rPr>
              <a:t>UNSUPERVISED LEARNING: </a:t>
            </a:r>
            <a:br>
              <a:rPr lang="en-ID" sz="4800">
                <a:solidFill>
                  <a:schemeClr val="tx1"/>
                </a:solidFill>
              </a:rPr>
            </a:br>
            <a:r>
              <a:rPr lang="en-ID" sz="4800">
                <a:solidFill>
                  <a:srgbClr val="FF0000"/>
                </a:solidFill>
              </a:rPr>
              <a:t>K-MEANS CLUSTERING</a:t>
            </a:r>
            <a:endParaRPr lang="id-ID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429240"/>
              </p:ext>
            </p:extLst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CustID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992" y="3212976"/>
            <a:ext cx="4896544" cy="3261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1944" y="1836420"/>
            <a:ext cx="6048672" cy="1200329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Diketahui data pelanggan sebagaimana tabel di samping, kita diminta mengelompokkan data pelanggan menjadi 2 (dua) kelompok.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392" y="1552136"/>
            <a:ext cx="2166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Pelanggan</a:t>
            </a:r>
          </a:p>
        </p:txBody>
      </p:sp>
    </p:spTree>
    <p:extLst>
      <p:ext uri="{BB962C8B-B14F-4D97-AF65-F5344CB8AC3E}">
        <p14:creationId xmlns:p14="http://schemas.microsoft.com/office/powerpoint/2010/main" val="3911632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CustID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2" y="1552136"/>
            <a:ext cx="944111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Tentukan jumlah klaster. Dalam contoh kasus ini kita gunakan nilai k=2</a:t>
            </a:r>
          </a:p>
        </p:txBody>
      </p:sp>
      <p:sp>
        <p:nvSpPr>
          <p:cNvPr id="3" name="Oval 2"/>
          <p:cNvSpPr/>
          <p:nvPr/>
        </p:nvSpPr>
        <p:spPr>
          <a:xfrm>
            <a:off x="6096000" y="3212976"/>
            <a:ext cx="1512168" cy="1512168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Klaster 1</a:t>
            </a:r>
          </a:p>
        </p:txBody>
      </p:sp>
      <p:sp>
        <p:nvSpPr>
          <p:cNvPr id="9" name="Oval 8"/>
          <p:cNvSpPr/>
          <p:nvPr/>
        </p:nvSpPr>
        <p:spPr>
          <a:xfrm>
            <a:off x="8040216" y="3212976"/>
            <a:ext cx="1512168" cy="1512168"/>
          </a:xfrm>
          <a:prstGeom prst="ellipse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Klaster 2</a:t>
            </a:r>
          </a:p>
        </p:txBody>
      </p:sp>
    </p:spTree>
    <p:extLst>
      <p:ext uri="{BB962C8B-B14F-4D97-AF65-F5344CB8AC3E}">
        <p14:creationId xmlns:p14="http://schemas.microsoft.com/office/powerpoint/2010/main" val="171955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CustID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2" y="1552136"/>
            <a:ext cx="75135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Inisialisasi nilai centroid awal setiap klaster secara acak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5960" y="2270537"/>
            <a:ext cx="55446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 penentuan centroid awal: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Memilih salah satu data untuk atribut “Age” dan “Income” secara acak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Membangkitkan bilangan acak sesuai rentang nilai “Age” dan “Income”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5960" y="4532927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 contoh ini kita memilih centroid awal dengan cara 1, kita tentukan </a:t>
            </a:r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 = (41,19)</a:t>
            </a:r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= (47,100)</a:t>
            </a:r>
            <a:endParaRPr lang="en-ID" sz="24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CustID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2" y="1552136"/>
            <a:ext cx="75135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Inisialisasi nilai centroid awal setiap klaster secara acak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35960" y="2564904"/>
            <a:ext cx="5696139" cy="3261283"/>
            <a:chOff x="6023992" y="3212976"/>
            <a:chExt cx="5696139" cy="32612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3992" y="3212976"/>
              <a:ext cx="4896544" cy="326128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480376" y="5805264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560496" y="5013176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6640" y="5707995"/>
              <a:ext cx="990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C1(41,19)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24959" y="4843617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C2(47,100)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513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7776901"/>
                  </p:ext>
                </p:extLst>
              </p:nvPr>
            </p:nvGraphicFramePr>
            <p:xfrm>
              <a:off x="753617" y="2141944"/>
              <a:ext cx="9878887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1093911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240360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(41−47)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(100−19)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(33−41)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(57−19)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(29−41)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=12,0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(253−19)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=234,08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(40−41)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(81−19)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=62,01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(38−41)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(56−19)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(42−41)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(64−19)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=45,01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(26−41)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(18−19)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=15,03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(115−19)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7776901"/>
                  </p:ext>
                </p:extLst>
              </p:nvPr>
            </p:nvGraphicFramePr>
            <p:xfrm>
              <a:off x="753617" y="2141944"/>
              <a:ext cx="9878887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1093911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240360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93103" r="-110338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93103" r="-1382" b="-9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196491" r="-110338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196491" r="-1382" b="-8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291379" r="-110338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291379" r="-1382" b="-71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398246" r="-110338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398246" r="-1382" b="-624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489655" r="-110338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489655" r="-1382" b="-5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600000" r="-110338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600000" r="-1382" b="-4228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687931" r="-110338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687931" r="-1382" b="-31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801754" r="-110338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801754" r="-1382" b="-2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886207" r="-11033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886207" r="-1382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1003509" r="-110338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1003509" r="-138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3" y="1445875"/>
            <a:ext cx="111622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Hitung jarak setiap titik data dengan setiap centroid. Contoh: Euclidean Distance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791744" y="1988840"/>
            <a:ext cx="6984776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335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3490926"/>
                  </p:ext>
                </p:extLst>
              </p:nvPr>
            </p:nvGraphicFramePr>
            <p:xfrm>
              <a:off x="753617" y="2141944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(41−47)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(100−19)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(33−41)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(57−19)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(29−41)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12,0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(253−19)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=234,08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(40−41)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(81−19)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=62,01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(38−41)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(56−19)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(42−41)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(64−19)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=45,01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(26−41)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(18−19)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15,03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(115−19)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3490926"/>
                  </p:ext>
                </p:extLst>
              </p:nvPr>
            </p:nvGraphicFramePr>
            <p:xfrm>
              <a:off x="753617" y="2141944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93103" r="-108946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93103" r="-40619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96491" r="-108946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96491" r="-40619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291379" r="-108946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291379" r="-40619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398246" r="-108946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398246" r="-40619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489655" r="-108946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489655" r="-40619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00000" r="-108946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00000" r="-40619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87931" r="-108946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87931" r="-40619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01754" r="-10894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01754" r="-40619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86207" r="-10894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86207" r="-4061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003509" r="-108946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003509" r="-40619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2" y="1445875"/>
            <a:ext cx="11305255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Masukkan setiap titik data ke dalam klaster berdasarkan jarak terdekat dengan centroid</a:t>
            </a:r>
          </a:p>
        </p:txBody>
      </p:sp>
    </p:spTree>
    <p:extLst>
      <p:ext uri="{BB962C8B-B14F-4D97-AF65-F5344CB8AC3E}">
        <p14:creationId xmlns:p14="http://schemas.microsoft.com/office/powerpoint/2010/main" val="269993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392" y="1445875"/>
            <a:ext cx="11305255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Masukkan setiap titik data ke dalam klaster berdasarkan jarak terdekat dengan centroid</a:t>
            </a:r>
          </a:p>
        </p:txBody>
      </p:sp>
      <p:sp>
        <p:nvSpPr>
          <p:cNvPr id="6" name="Oval 5"/>
          <p:cNvSpPr/>
          <p:nvPr/>
        </p:nvSpPr>
        <p:spPr>
          <a:xfrm>
            <a:off x="1775520" y="2708920"/>
            <a:ext cx="3456384" cy="3456384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u="sng"/>
              <a:t>Klaster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9</a:t>
            </a:r>
          </a:p>
        </p:txBody>
      </p:sp>
      <p:sp>
        <p:nvSpPr>
          <p:cNvPr id="7" name="Oval 6"/>
          <p:cNvSpPr/>
          <p:nvPr/>
        </p:nvSpPr>
        <p:spPr>
          <a:xfrm>
            <a:off x="6168008" y="2708920"/>
            <a:ext cx="3456384" cy="3456384"/>
          </a:xfrm>
          <a:prstGeom prst="ellipse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u="sng"/>
              <a:t>Klaster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/>
              <a:t>Cust 10</a:t>
            </a:r>
          </a:p>
        </p:txBody>
      </p:sp>
    </p:spTree>
    <p:extLst>
      <p:ext uri="{BB962C8B-B14F-4D97-AF65-F5344CB8AC3E}">
        <p14:creationId xmlns:p14="http://schemas.microsoft.com/office/powerpoint/2010/main" val="3198813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6961314"/>
                  </p:ext>
                </p:extLst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(41−47)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(100−19)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(33−41)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(57−19)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(29−41)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12,0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(253−19)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=234,08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(40−41)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(81−19)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=62,01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(38−41)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(56−19)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(42−41)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(64−19)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=45,01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(26−41)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(18−19)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15,03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(115−19)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6961314"/>
                  </p:ext>
                </p:extLst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93103" r="-108946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93103" r="-40619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96491" r="-108946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96491" r="-40619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291379" r="-108946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291379" r="-40619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398246" r="-108946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398246" r="-40619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489655" r="-108946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489655" r="-40619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00000" r="-108946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00000" r="-40619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87931" r="-108946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87931" r="-40619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01754" r="-10894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01754" r="-40619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86207" r="-10894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86207" r="-4061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003509" r="-108946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003509" r="-40619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2" y="1445875"/>
            <a:ext cx="11305255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Untuk setiap klaster, hitung nilai centroid baru berdasarkan rerata (means) dari setiap data di dalam klaster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23392" y="6309320"/>
            <a:ext cx="8031647" cy="369332"/>
            <a:chOff x="623392" y="6309320"/>
            <a:chExt cx="8031647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623392" y="6309320"/>
              <a:ext cx="150701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ID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Centroid Baru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79576" y="6309320"/>
              <a:ext cx="6375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  <a:r>
                <a:rPr lang="en-ID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(mean(41;33;29;38;26), mean(19;57;19;56;18)) = </a:t>
              </a:r>
              <a:r>
                <a:rPr lang="en-ID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(33,4; 33,8)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3392" y="2492896"/>
            <a:ext cx="3276364" cy="3312368"/>
            <a:chOff x="623392" y="2492896"/>
            <a:chExt cx="3276364" cy="3312368"/>
          </a:xfrm>
        </p:grpSpPr>
        <p:sp>
          <p:nvSpPr>
            <p:cNvPr id="6" name="Rectangle 5"/>
            <p:cNvSpPr/>
            <p:nvPr/>
          </p:nvSpPr>
          <p:spPr>
            <a:xfrm>
              <a:off x="623392" y="2492896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9396" y="3259432"/>
              <a:ext cx="3240360" cy="817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9396" y="462552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396" y="530120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09454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(41−47)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(100−19)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(33−41)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(57−19)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(29−41)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12,0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(253−19)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=234,08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(40−41)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(81−19)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=62,01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(38−41)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(56−19)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(42−41)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(64−19)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=45,01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(26−41)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(18−19)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15,03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(115−19)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93103" r="-108946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93103" r="-40619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96491" r="-108946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96491" r="-40619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291379" r="-108946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291379" r="-40619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398246" r="-108946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398246" r="-40619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489655" r="-108946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489655" r="-40619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00000" r="-108946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00000" r="-40619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87931" r="-108946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87931" r="-40619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01754" r="-10894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01754" r="-40619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86207" r="-10894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86207" r="-4061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003509" r="-108946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003509" r="-40619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2" y="1445875"/>
            <a:ext cx="11305255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Untuk setiap klaster, hitung nilai centroid baru berdasarkan rerata (means) dari setiap data di dalam klaster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3392" y="6309320"/>
            <a:ext cx="8512548" cy="369332"/>
            <a:chOff x="623392" y="6309320"/>
            <a:chExt cx="8512548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623392" y="6309320"/>
              <a:ext cx="150701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ID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Centroid Baru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79576" y="6309320"/>
              <a:ext cx="6856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  <a:r>
                <a:rPr lang="en-ID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(mean(47;47;40;42;47), mean(100;253;81;64;115)) = </a:t>
              </a:r>
              <a:r>
                <a:rPr lang="en-ID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(44,6; 122,6)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3392" y="2852936"/>
            <a:ext cx="3240360" cy="3312368"/>
            <a:chOff x="623392" y="2852936"/>
            <a:chExt cx="3240360" cy="3312368"/>
          </a:xfrm>
        </p:grpSpPr>
        <p:sp>
          <p:nvSpPr>
            <p:cNvPr id="7" name="Rectangle 6"/>
            <p:cNvSpPr/>
            <p:nvPr/>
          </p:nvSpPr>
          <p:spPr>
            <a:xfrm>
              <a:off x="623392" y="2852936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3392" y="3933056"/>
              <a:ext cx="3240360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3392" y="494116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3392" y="566124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2202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392" y="1445875"/>
            <a:ext cx="11305255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Pergeseran Centroid setiap klaster. C1 =(33,4; 33,8) dan C2 = (44,6; 122,6) 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14400" y="2276872"/>
            <a:ext cx="5621928" cy="3744416"/>
            <a:chOff x="623392" y="2564904"/>
            <a:chExt cx="4896544" cy="3261283"/>
          </a:xfrm>
        </p:grpSpPr>
        <p:grpSp>
          <p:nvGrpSpPr>
            <p:cNvPr id="9" name="Group 8"/>
            <p:cNvGrpSpPr/>
            <p:nvPr/>
          </p:nvGrpSpPr>
          <p:grpSpPr>
            <a:xfrm>
              <a:off x="623392" y="2564904"/>
              <a:ext cx="4896544" cy="3261283"/>
              <a:chOff x="6023992" y="3212976"/>
              <a:chExt cx="4896544" cy="326128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3992" y="3212976"/>
                <a:ext cx="4896544" cy="3261283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9480376" y="5805264"/>
                <a:ext cx="72008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0560496" y="5013176"/>
                <a:ext cx="72008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639616" y="5013176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39616" y="4746630"/>
              <a:ext cx="13051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C1(33,4;33,8)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2761085" y="5068340"/>
              <a:ext cx="1262059" cy="1248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82793" y="3602919"/>
              <a:ext cx="1409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C2(44,6;122,6)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81854" y="4005064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4611528" y="4094347"/>
              <a:ext cx="480624" cy="2590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576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 Pembelajaran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Mahasiswa dapat memahami konsep pembelajaran tidak tersupervisi (unsupervised learning), khususnya menggunakan metode </a:t>
            </a:r>
            <a:r>
              <a:rPr lang="en-ID"/>
              <a:t>K-Means c</a:t>
            </a:r>
            <a:r>
              <a:rPr lang="id-ID"/>
              <a:t>lustering</a:t>
            </a:r>
            <a:endParaRPr lang="en-ID"/>
          </a:p>
          <a:p>
            <a:r>
              <a:rPr lang="en-ID"/>
              <a:t>Mahasiswa dapat menjelaskan beberapa penerapan algoritma klastering dalam menyelesaikan berbagai masalah.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299208"/>
              </p:ext>
            </p:extLst>
          </p:nvPr>
        </p:nvGraphicFramePr>
        <p:xfrm>
          <a:off x="753617" y="2141944"/>
          <a:ext cx="9878886" cy="335280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949895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938464827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638988272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3077280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CustID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Jarak ke C1(33,4; 33,8)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Jarak ke C2(44,6; 122,6)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Klaster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16,64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103,66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67,58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22,73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23,20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15,44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104,77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219,62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130,42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47,66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41,85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22,67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31,40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58,66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17,45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106,24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82,33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7,97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3" y="1445875"/>
            <a:ext cx="111622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Ulangi langkah 3-5 menggunakan centroid baru</a:t>
            </a:r>
          </a:p>
        </p:txBody>
      </p:sp>
    </p:spTree>
    <p:extLst>
      <p:ext uri="{BB962C8B-B14F-4D97-AF65-F5344CB8AC3E}">
        <p14:creationId xmlns:p14="http://schemas.microsoft.com/office/powerpoint/2010/main" val="2516665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9878886" cy="335280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949895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938464827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638988272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3077280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CustID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Jarak ke C1(33,4; 33,8)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Jarak ke C2(44,6; 122,6)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Klaster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16,64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103,66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67,58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22,73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23,20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15,44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104,77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219,62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130,42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47,66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41,85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22,67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31,40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58,66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17,45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106,24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82,33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7,97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3" y="1445875"/>
            <a:ext cx="111622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Ulangi langkah 3-5 menggunakan centroid baru</a:t>
            </a:r>
          </a:p>
        </p:txBody>
      </p:sp>
      <p:sp>
        <p:nvSpPr>
          <p:cNvPr id="3" name="Rectangle 2"/>
          <p:cNvSpPr/>
          <p:nvPr/>
        </p:nvSpPr>
        <p:spPr>
          <a:xfrm>
            <a:off x="9120336" y="1907540"/>
            <a:ext cx="1656184" cy="3825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079776" y="5805264"/>
            <a:ext cx="6674982" cy="101566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Apakah hasil klasterisasinya sama dengan tahap sebelumnya?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sama, hentikan proses klasterisasi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belum sama, ulangi langkah 3-5</a:t>
            </a:r>
          </a:p>
        </p:txBody>
      </p:sp>
    </p:spTree>
    <p:extLst>
      <p:ext uri="{BB962C8B-B14F-4D97-AF65-F5344CB8AC3E}">
        <p14:creationId xmlns:p14="http://schemas.microsoft.com/office/powerpoint/2010/main" val="883019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Kasus: Klasterisasi Pelanggan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4" y="1649731"/>
            <a:ext cx="3851610" cy="324036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4645069" y="1656149"/>
            <a:ext cx="2079096" cy="3240360"/>
            <a:chOff x="4645069" y="1656149"/>
            <a:chExt cx="2079096" cy="32403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67090" y="1656149"/>
              <a:ext cx="1457075" cy="324036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2" name="Right Arrow 11"/>
            <p:cNvSpPr/>
            <p:nvPr/>
          </p:nvSpPr>
          <p:spPr>
            <a:xfrm>
              <a:off x="4645069" y="2701809"/>
              <a:ext cx="432048" cy="5972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60096" y="1613998"/>
            <a:ext cx="2088232" cy="3282511"/>
            <a:chOff x="6960096" y="1613998"/>
            <a:chExt cx="2088232" cy="32825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6160" y="1613998"/>
              <a:ext cx="1512168" cy="328251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" name="Right Arrow 12"/>
            <p:cNvSpPr/>
            <p:nvPr/>
          </p:nvSpPr>
          <p:spPr>
            <a:xfrm>
              <a:off x="6960096" y="2701809"/>
              <a:ext cx="432048" cy="5972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264352" y="1613998"/>
            <a:ext cx="2134143" cy="3240361"/>
            <a:chOff x="9264352" y="1613998"/>
            <a:chExt cx="2134143" cy="324036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2424" y="1613998"/>
              <a:ext cx="1486071" cy="324036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4" name="Right Arrow 13"/>
            <p:cNvSpPr/>
            <p:nvPr/>
          </p:nvSpPr>
          <p:spPr>
            <a:xfrm>
              <a:off x="9264352" y="2708920"/>
              <a:ext cx="432048" cy="5972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2159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Optimasi Nilai k pada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Salah satu faktor krusial baik tidaknya metode K-Means adalah </a:t>
            </a:r>
            <a:r>
              <a:rPr lang="en-ID" b="1"/>
              <a:t>jumlah klusternya (nilai K)</a:t>
            </a:r>
            <a:r>
              <a:rPr lang="en-ID"/>
              <a:t>. Hasil pengelompokan akan menghasilkan analisa yang berbeda untuk jumlah klaster yang berbeda juga. </a:t>
            </a:r>
          </a:p>
          <a:p>
            <a:r>
              <a:rPr lang="en-ID" b="1"/>
              <a:t>Semakin kecil nilai K </a:t>
            </a:r>
            <a:r>
              <a:rPr lang="en-ID"/>
              <a:t>(misal 2), maka pembagian kluster menjadi cepat, namun mungkin ada informasi tersembunyi yang tidak terungkap.</a:t>
            </a:r>
          </a:p>
          <a:p>
            <a:r>
              <a:rPr lang="en-ID" b="1"/>
              <a:t>Semakin besar nilai K </a:t>
            </a:r>
            <a:r>
              <a:rPr lang="en-ID"/>
              <a:t>(misal K=10), maka terlalu banyak kluster. Mungkin akan terlalu sulit untuk membuat analisa atau memilih dukungan keputusan dari hasil cluster.</a:t>
            </a:r>
          </a:p>
        </p:txBody>
      </p:sp>
    </p:spTree>
    <p:extLst>
      <p:ext uri="{BB962C8B-B14F-4D97-AF65-F5344CB8AC3E}">
        <p14:creationId xmlns:p14="http://schemas.microsoft.com/office/powerpoint/2010/main" val="35635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Optimasi Nilai k pada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Penentuan nilai k terbaik dapat dilakukan berdasarkan ukuran kualitas hasil klasterisasi.</a:t>
            </a:r>
          </a:p>
          <a:p>
            <a:r>
              <a:rPr lang="en-ID"/>
              <a:t>Beberapa ukuran kualitas klaster:</a:t>
            </a:r>
          </a:p>
          <a:p>
            <a:pPr lvl="1"/>
            <a:r>
              <a:rPr lang="en-ID"/>
              <a:t>Sum Square Error (SSE)</a:t>
            </a:r>
          </a:p>
          <a:p>
            <a:pPr lvl="1"/>
            <a:r>
              <a:rPr lang="en-ID"/>
              <a:t>Davies-Bouldin Index (DBI)</a:t>
            </a:r>
          </a:p>
          <a:p>
            <a:pPr lvl="1"/>
            <a:r>
              <a:rPr lang="en-ID"/>
              <a:t>Silhouette Coefficient </a:t>
            </a:r>
          </a:p>
          <a:p>
            <a:pPr lvl="1"/>
            <a:r>
              <a:rPr lang="en-ID"/>
              <a:t>Rand Index</a:t>
            </a:r>
          </a:p>
          <a:p>
            <a:pPr lvl="1"/>
            <a:r>
              <a:rPr lang="en-ID"/>
              <a:t>Mutual Information</a:t>
            </a:r>
          </a:p>
          <a:p>
            <a:pPr lvl="1"/>
            <a:r>
              <a:rPr lang="en-ID"/>
              <a:t>Calinski-Harabasz Index (C-H Index)</a:t>
            </a:r>
          </a:p>
          <a:p>
            <a:pPr lvl="1"/>
            <a:r>
              <a:rPr lang="en-ID"/>
              <a:t>Dunn Index</a:t>
            </a:r>
          </a:p>
        </p:txBody>
      </p:sp>
    </p:spTree>
    <p:extLst>
      <p:ext uri="{BB962C8B-B14F-4D97-AF65-F5344CB8AC3E}">
        <p14:creationId xmlns:p14="http://schemas.microsoft.com/office/powerpoint/2010/main" val="164818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Penentuan Nilai k Terbaik dengan Metode Elbow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6206480" cy="4953000"/>
          </a:xfrm>
        </p:spPr>
        <p:txBody>
          <a:bodyPr/>
          <a:lstStyle/>
          <a:p>
            <a:r>
              <a:rPr lang="en-ID"/>
              <a:t>Untuk mengetahui jumlah klaster yang paling baik adalah dengan cara  melihat perbandingan kualitas klaster untuk setiap pilihan nilai k (missal k=2, 3, 4, 5, …).</a:t>
            </a:r>
          </a:p>
          <a:p>
            <a:r>
              <a:rPr lang="en-ID"/>
              <a:t>Nilai k yang dipilih adalah nilai k yang memiliki perubahan kualitas signifikan, seperti sebuah </a:t>
            </a:r>
            <a:r>
              <a:rPr lang="en-ID" b="1"/>
              <a:t>siku (elbow)</a:t>
            </a:r>
            <a:r>
              <a:rPr lang="en-ID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A94F8-4F46-4FF1-95AB-EFE47984B726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4112" y="1628799"/>
            <a:ext cx="4681488" cy="33416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8112224" y="3212976"/>
            <a:ext cx="1368152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32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Kesimpulan Bagian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Clustering merupakan salah satu metode pembelajaran tidak tersupervisi</a:t>
            </a:r>
          </a:p>
          <a:p>
            <a:r>
              <a:rPr lang="en-ID"/>
              <a:t>Metode clustering dibagi menjadi 3 jenis: partitioning-based, hierarchical, dan density-based.</a:t>
            </a:r>
          </a:p>
          <a:p>
            <a:r>
              <a:rPr lang="en-ID"/>
              <a:t>Algoritma K-means adalah salah satu algoritma clustering yang bersifat iteratif yang mempartisi dataset menjadi subkelompok non-overlapping berbeda yang ditentukan oleh K (cluster) </a:t>
            </a:r>
          </a:p>
          <a:p>
            <a:r>
              <a:rPr lang="en-ID"/>
              <a:t>Algoritma K-Means:</a:t>
            </a:r>
          </a:p>
          <a:p>
            <a:pPr lvl="1"/>
            <a:r>
              <a:rPr lang="en-ID"/>
              <a:t>Relatif efisien untuk data kecil hingga besar</a:t>
            </a:r>
          </a:p>
          <a:p>
            <a:pPr lvl="1"/>
            <a:r>
              <a:rPr lang="en-ID"/>
              <a:t>Menghasilkan kelompok klaster</a:t>
            </a:r>
          </a:p>
          <a:p>
            <a:pPr lvl="1"/>
            <a:r>
              <a:rPr lang="en-ID"/>
              <a:t>Memerlukan inisialisasi nilai k</a:t>
            </a:r>
          </a:p>
        </p:txBody>
      </p:sp>
    </p:spTree>
    <p:extLst>
      <p:ext uri="{BB962C8B-B14F-4D97-AF65-F5344CB8AC3E}">
        <p14:creationId xmlns:p14="http://schemas.microsoft.com/office/powerpoint/2010/main" val="4060542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2800" dirty="0"/>
              <a:t>Bagian 2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677532" cy="1362075"/>
          </a:xfrm>
        </p:spPr>
        <p:txBody>
          <a:bodyPr/>
          <a:lstStyle/>
          <a:p>
            <a:r>
              <a:rPr lang="en-ID" sz="4800" b="1">
                <a:solidFill>
                  <a:schemeClr val="tx1"/>
                </a:solidFill>
              </a:rPr>
              <a:t>HIERARCHICAL CLUSTERING</a:t>
            </a:r>
            <a:endParaRPr lang="id-ID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723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Animal Kingdom: Klasifikasi Hewan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71600"/>
            <a:ext cx="4694312" cy="4953000"/>
          </a:xfrm>
        </p:spPr>
        <p:txBody>
          <a:bodyPr/>
          <a:lstStyle/>
          <a:p>
            <a:r>
              <a:rPr lang="en-ID" sz="2400"/>
              <a:t>Para ahli biologi mengklasifikasi makhluk hidup secara hierarkis sesuai tingkatan taksonominya: </a:t>
            </a:r>
            <a:r>
              <a:rPr lang="en-ID" sz="2400" b="1"/>
              <a:t>kingdom</a:t>
            </a:r>
            <a:r>
              <a:rPr lang="en-ID" sz="2400"/>
              <a:t>, </a:t>
            </a:r>
            <a:r>
              <a:rPr lang="en-ID" sz="2400" b="1"/>
              <a:t>divisi</a:t>
            </a:r>
            <a:r>
              <a:rPr lang="en-ID" sz="2400"/>
              <a:t>, </a:t>
            </a:r>
            <a:r>
              <a:rPr lang="en-ID" sz="2400" b="1"/>
              <a:t>class</a:t>
            </a:r>
            <a:r>
              <a:rPr lang="en-ID" sz="2400"/>
              <a:t>, </a:t>
            </a:r>
            <a:r>
              <a:rPr lang="en-ID" sz="2400" b="1"/>
              <a:t>ordo</a:t>
            </a:r>
            <a:r>
              <a:rPr lang="en-ID" sz="2400"/>
              <a:t>, </a:t>
            </a:r>
            <a:r>
              <a:rPr lang="en-ID" sz="2400" b="1"/>
              <a:t>familia</a:t>
            </a:r>
            <a:r>
              <a:rPr lang="en-ID" sz="2400"/>
              <a:t>, </a:t>
            </a:r>
            <a:r>
              <a:rPr lang="en-ID" sz="2400" b="1"/>
              <a:t>genus</a:t>
            </a:r>
            <a:r>
              <a:rPr lang="en-ID" sz="2400"/>
              <a:t>, hingga </a:t>
            </a:r>
            <a:r>
              <a:rPr lang="en-ID" sz="2400" b="1"/>
              <a:t>species</a:t>
            </a:r>
            <a:r>
              <a:rPr lang="en-ID" sz="2400"/>
              <a:t>.</a:t>
            </a:r>
          </a:p>
          <a:p>
            <a:r>
              <a:rPr lang="en-ID" sz="2400"/>
              <a:t>Klasifikasi makhluk hidup (contohnya hewan), didasarkan pada </a:t>
            </a:r>
            <a:r>
              <a:rPr lang="en-ID" sz="2400" b="1"/>
              <a:t>kesamaan ciri</a:t>
            </a:r>
            <a:r>
              <a:rPr lang="en-ID" sz="2400"/>
              <a:t> dari makhluk hidup tersebut. Contoh: </a:t>
            </a:r>
            <a:r>
              <a:rPr lang="en-ID" sz="2400" b="1"/>
              <a:t>beruang</a:t>
            </a:r>
            <a:r>
              <a:rPr lang="en-ID" sz="2400"/>
              <a:t> dan </a:t>
            </a:r>
            <a:r>
              <a:rPr lang="en-ID" sz="2400" b="1"/>
              <a:t>burung elang</a:t>
            </a:r>
            <a:r>
              <a:rPr lang="en-ID" sz="2400"/>
              <a:t> memiliki kesamaan ciri: hewan bertulang belakang, dan berdarah panas.</a:t>
            </a:r>
            <a:endParaRPr lang="en-ID"/>
          </a:p>
        </p:txBody>
      </p:sp>
      <p:pic>
        <p:nvPicPr>
          <p:cNvPr id="1028" name="Picture 4" descr="ilustrasi klasifikasi hewa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5920" y="1628800"/>
            <a:ext cx="6409680" cy="42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76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Klasifikasi Peranakan Anjing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774432" cy="4953000"/>
          </a:xfrm>
        </p:spPr>
        <p:txBody>
          <a:bodyPr/>
          <a:lstStyle/>
          <a:p>
            <a:r>
              <a:rPr lang="en-ID" sz="2400"/>
              <a:t>Pada tahun 2010, sejumlah ilmuwan internasional yang dikoordinir oleh UCLA mempublikasikan sebuah </a:t>
            </a:r>
            <a:r>
              <a:rPr lang="en-ID" sz="2400" b="1"/>
              <a:t>dendogram </a:t>
            </a:r>
            <a:r>
              <a:rPr lang="en-ID" sz="2400"/>
              <a:t>(lihat gambar di samping) yang merupakan hasil pengelompokan lebih dari </a:t>
            </a:r>
            <a:r>
              <a:rPr lang="en-ID" sz="2400" b="1"/>
              <a:t>900 spesies anjing dari 85+ peranakan </a:t>
            </a:r>
            <a:r>
              <a:rPr lang="en-ID" sz="2400"/>
              <a:t>di seluruh dunia.</a:t>
            </a:r>
          </a:p>
          <a:p>
            <a:r>
              <a:rPr lang="en-ID" sz="2400"/>
              <a:t>Pengelompokan dilakukan dengan menganalisis </a:t>
            </a:r>
            <a:r>
              <a:rPr lang="en-ID" sz="2400" b="1"/>
              <a:t>kesamaan ciri </a:t>
            </a:r>
            <a:r>
              <a:rPr lang="en-ID" sz="2400"/>
              <a:t>pada sekitar </a:t>
            </a:r>
            <a:r>
              <a:rPr lang="en-ID" sz="2400" b="1"/>
              <a:t>48.000 data genetic</a:t>
            </a:r>
            <a:r>
              <a:rPr lang="en-ID" sz="2400"/>
              <a:t> spesies anjing.</a:t>
            </a:r>
          </a:p>
          <a:p>
            <a:endParaRPr lang="en-ID" sz="2400"/>
          </a:p>
        </p:txBody>
      </p:sp>
      <p:pic>
        <p:nvPicPr>
          <p:cNvPr id="2050" name="Picture 2" descr="Dogs likely originated in the Middle East, new genetic data indic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088" y="1484783"/>
            <a:ext cx="4897512" cy="46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00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Pengantar Clustering</a:t>
            </a:r>
          </a:p>
          <a:p>
            <a:r>
              <a:rPr lang="en-ID"/>
              <a:t>Penerapan Algoritma Clustering</a:t>
            </a:r>
          </a:p>
          <a:p>
            <a:r>
              <a:rPr lang="en-ID"/>
              <a:t>Macam-macam  Algoritma Clustering</a:t>
            </a:r>
          </a:p>
          <a:p>
            <a:r>
              <a:rPr lang="en-ID"/>
              <a:t>Langkah Algoritma K-Means Clustering</a:t>
            </a:r>
          </a:p>
          <a:p>
            <a:r>
              <a:rPr lang="en-ID"/>
              <a:t>Contoh Perhitungan Algoritma K-Means</a:t>
            </a:r>
          </a:p>
          <a:p>
            <a:r>
              <a:rPr lang="en-ID"/>
              <a:t>Optimasi Nilai k pada K-Means</a:t>
            </a:r>
          </a:p>
        </p:txBody>
      </p:sp>
    </p:spTree>
    <p:extLst>
      <p:ext uri="{BB962C8B-B14F-4D97-AF65-F5344CB8AC3E}">
        <p14:creationId xmlns:p14="http://schemas.microsoft.com/office/powerpoint/2010/main" val="1904902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696" y="2420888"/>
            <a:ext cx="5200917" cy="36958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9416" y="1627311"/>
            <a:ext cx="714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Metode Hierarchical Clustering ada </a:t>
            </a:r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(dua) pendekatan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0" name="Down Arrow 29"/>
          <p:cNvSpPr/>
          <p:nvPr/>
        </p:nvSpPr>
        <p:spPr>
          <a:xfrm>
            <a:off x="9112650" y="2984376"/>
            <a:ext cx="432048" cy="295232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Down Arrow 30"/>
          <p:cNvSpPr/>
          <p:nvPr/>
        </p:nvSpPr>
        <p:spPr>
          <a:xfrm flipV="1">
            <a:off x="2351584" y="2996952"/>
            <a:ext cx="432048" cy="295232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/>
          <p:cNvSpPr txBox="1"/>
          <p:nvPr/>
        </p:nvSpPr>
        <p:spPr>
          <a:xfrm>
            <a:off x="1570219" y="2420887"/>
            <a:ext cx="199477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Agglomerative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60954" y="2420886"/>
            <a:ext cx="113543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Divisive</a:t>
            </a:r>
          </a:p>
        </p:txBody>
      </p:sp>
    </p:spTree>
    <p:extLst>
      <p:ext uri="{BB962C8B-B14F-4D97-AF65-F5344CB8AC3E}">
        <p14:creationId xmlns:p14="http://schemas.microsoft.com/office/powerpoint/2010/main" val="427890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Clustering: </a:t>
            </a:r>
            <a:r>
              <a:rPr lang="en-ID">
                <a:solidFill>
                  <a:srgbClr val="FFFF00"/>
                </a:solidFill>
              </a:rPr>
              <a:t>Granularity vs Cluster Size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844824"/>
            <a:ext cx="9361040" cy="43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16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Clustering: </a:t>
            </a:r>
            <a:r>
              <a:rPr lang="en-ID">
                <a:solidFill>
                  <a:srgbClr val="FFFF00"/>
                </a:solidFill>
              </a:rPr>
              <a:t>Jumlah Klaster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Berbeda dengan metode K-Means, pada metode Hierarchical Clustering, </a:t>
            </a:r>
            <a:r>
              <a:rPr lang="en-ID" b="1"/>
              <a:t>jumlah klaster tidak ditentukan di awal</a:t>
            </a:r>
            <a:r>
              <a:rPr lang="en-ID"/>
              <a:t> proses klasterisasi.</a:t>
            </a:r>
          </a:p>
          <a:p>
            <a:r>
              <a:rPr lang="en-ID"/>
              <a:t>Jumlah klaster ditentukan berdasarkan </a:t>
            </a:r>
            <a:r>
              <a:rPr lang="en-ID" b="1"/>
              <a:t>kebutuhan pengguna </a:t>
            </a:r>
            <a:r>
              <a:rPr lang="en-ID"/>
              <a:t>setelah dendogram terbentuk dengan melakukan pemotongan pada level tertentu.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76" y="3645024"/>
            <a:ext cx="7632848" cy="260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128" y="3568824"/>
            <a:ext cx="22322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Terbentuk 4 klaster</a:t>
            </a:r>
          </a:p>
        </p:txBody>
      </p:sp>
    </p:spTree>
    <p:extLst>
      <p:ext uri="{BB962C8B-B14F-4D97-AF65-F5344CB8AC3E}">
        <p14:creationId xmlns:p14="http://schemas.microsoft.com/office/powerpoint/2010/main" val="943666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Clustering: </a:t>
            </a:r>
            <a:r>
              <a:rPr lang="en-ID">
                <a:solidFill>
                  <a:srgbClr val="FFFF00"/>
                </a:solidFill>
              </a:rPr>
              <a:t>Jumlah Klaster</a:t>
            </a:r>
            <a:endParaRPr lang="en-ID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92" y="1707053"/>
            <a:ext cx="6578938" cy="408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2249" y="1916832"/>
            <a:ext cx="4503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Pemotongan y1 membentuk 10 klaster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Pemotongan y2 membentuk 7 klaster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Pemotongan y3 membentuk 4 klaster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9561" y="3148519"/>
            <a:ext cx="450629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Semakin rendah granularity-nya, semakin sedikit jumlah klaster yang dihasilkan</a:t>
            </a:r>
          </a:p>
        </p:txBody>
      </p:sp>
    </p:spTree>
    <p:extLst>
      <p:ext uri="{BB962C8B-B14F-4D97-AF65-F5344CB8AC3E}">
        <p14:creationId xmlns:p14="http://schemas.microsoft.com/office/powerpoint/2010/main" val="2283381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Clustering: </a:t>
            </a:r>
            <a:r>
              <a:rPr lang="en-ID">
                <a:solidFill>
                  <a:srgbClr val="FFFF00"/>
                </a:solidFill>
              </a:rPr>
              <a:t>Jumlah Klaster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Pemotongan dendrogram sangat bergantung pada tujuan, kebutuhan dan analisis yang diinginkan. </a:t>
            </a:r>
          </a:p>
          <a:p>
            <a:r>
              <a:rPr lang="en-ID"/>
              <a:t>Contoh berikut ini pemotongan dendogram untuk memisahkan data outlier (</a:t>
            </a:r>
            <a:r>
              <a:rPr lang="en-ID" b="1"/>
              <a:t>outlier removal</a:t>
            </a:r>
            <a:r>
              <a:rPr lang="en-ID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606" y="3425172"/>
            <a:ext cx="745878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45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Agglomerative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Metode Agglomerative Clustering menyusun hirarki berdasarkan kedekatan (kesamaan) setiap individu dengan penggabungan klaster secara progresif (berjenjang).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600" y="2852936"/>
            <a:ext cx="787461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47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Divisive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Metode Divisive Clustering menyusun hirarki dengan memecah (split) data ke dalam klaster secara progresif (berjenjang).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600" y="2852936"/>
            <a:ext cx="787461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5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Clustering: </a:t>
            </a:r>
            <a:r>
              <a:rPr lang="en-ID">
                <a:solidFill>
                  <a:srgbClr val="FFFF00"/>
                </a:solidFill>
              </a:rPr>
              <a:t>Kelebihan dan Kekurangan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67408" y="1772816"/>
          <a:ext cx="10657184" cy="3816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28592">
                  <a:extLst>
                    <a:ext uri="{9D8B030D-6E8A-4147-A177-3AD203B41FA5}">
                      <a16:colId xmlns:a16="http://schemas.microsoft.com/office/drawing/2014/main" val="2535214031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625095991"/>
                    </a:ext>
                  </a:extLst>
                </a:gridCol>
              </a:tblGrid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en-ID" sz="2400"/>
                        <a:t>Kelebihan</a:t>
                      </a:r>
                      <a:endParaRPr lang="en-ID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/>
                        <a:t>Kekurangan</a:t>
                      </a:r>
                      <a:endParaRPr lang="en-ID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34152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Tidak perlu menentukan jumlah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klaster di awal proses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Dalam pembentukan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klaster, algoritma tidak dapat kembali ke tahap sebelumnya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546788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Mudah diterapkan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Secara umum pembentukan klaster (dendogram) membutuhkan waktu lama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920981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Menghasilkan dendogram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yang dapat mempermudah pemahaman data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Terkadang sulit menentukan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jumlah klaster dari dendogram yang terbentuk.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91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81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Hierarchical Clustering vs K-Means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67408" y="1772816"/>
          <a:ext cx="10657184" cy="45550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28592">
                  <a:extLst>
                    <a:ext uri="{9D8B030D-6E8A-4147-A177-3AD203B41FA5}">
                      <a16:colId xmlns:a16="http://schemas.microsoft.com/office/drawing/2014/main" val="2535214031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62509599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ID" sz="2400"/>
                        <a:t>K-Means</a:t>
                      </a:r>
                      <a:endParaRPr lang="en-ID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/>
                        <a:t>Hierarchical Clustering</a:t>
                      </a:r>
                      <a:endParaRPr lang="en-ID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34152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Lebih efisien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Relative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lambat untuk jumlah data yang besar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546788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Jumlah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klaster ditentukan di awal proses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Tidak perlu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menentukan jumlah klaster di awal proses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920981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Hanya terdapat satu hasil klaster untuk setiap kali proses (sesuai jumlah klaster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Dapat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menghasilkan beberapa hasil klaster (sesuai kebutuhan)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912767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Berpotensi menghasilkan klaster yang berbeda untuk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setiap proses, karena perbedaan centroid awal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Selalu menghasilkan klaster (dendogram) yang sama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62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789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Latihan: Agglomerative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Dataset: </a:t>
            </a:r>
            <a:r>
              <a:rPr lang="en-ID" b="1">
                <a:solidFill>
                  <a:srgbClr val="FF0000"/>
                </a:solidFill>
              </a:rPr>
              <a:t>Wholesale-customers-data.csv</a:t>
            </a:r>
          </a:p>
          <a:p>
            <a:r>
              <a:rPr lang="en-ID"/>
              <a:t>Data jumlah penjualan kebutuhan sehari-hari dari sebuah toko waralaba yang disajikan per wilayah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68960"/>
            <a:ext cx="9541844" cy="252028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287688" y="3068960"/>
            <a:ext cx="7344816" cy="2592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3287688" y="5763931"/>
            <a:ext cx="7344816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Lakukan klasterisasi dengan Agglomerative Clustering berdasarkan data jumlah penjualan tiap produk</a:t>
            </a:r>
          </a:p>
        </p:txBody>
      </p:sp>
    </p:spTree>
    <p:extLst>
      <p:ext uri="{BB962C8B-B14F-4D97-AF65-F5344CB8AC3E}">
        <p14:creationId xmlns:p14="http://schemas.microsoft.com/office/powerpoint/2010/main" val="145575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539" y="1478859"/>
            <a:ext cx="806974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15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Bebas Neue Bold" panose="020B0606020202050201" pitchFamily="34" charset="0"/>
              </a:rPr>
              <a:t>K-MEANS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0916" y="2034714"/>
            <a:ext cx="5515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5400" b="1">
                <a:solidFill>
                  <a:srgbClr val="FFFF00"/>
                </a:solidFill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Contoh Perhitungan dan Studi Kasus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11424" y="5440972"/>
            <a:ext cx="4309536" cy="1077218"/>
            <a:chOff x="4280877" y="5401540"/>
            <a:chExt cx="4309536" cy="107721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4389" y="5401540"/>
              <a:ext cx="1036024" cy="10360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280877" y="5401540"/>
              <a:ext cx="311623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ID" sz="2800" b="1">
                  <a:latin typeface="Bebas Neue Bold" panose="020B0606020202050201" pitchFamily="34" charset="0"/>
                </a:rPr>
                <a:t>Dr. ACHMAD SOLICHIN</a:t>
              </a:r>
            </a:p>
            <a:p>
              <a:pPr algn="r"/>
              <a:r>
                <a:rPr lang="en-ID" b="1">
                  <a:latin typeface="Calibri" panose="020F0502020204030204" pitchFamily="34" charset="0"/>
                  <a:cs typeface="Calibri" panose="020F0502020204030204" pitchFamily="34" charset="0"/>
                </a:rPr>
                <a:t>@achmatim</a:t>
              </a:r>
            </a:p>
            <a:p>
              <a:pPr algn="r"/>
              <a:r>
                <a:rPr lang="en-ID" b="1">
                  <a:latin typeface="Calibri" panose="020F0502020204030204" pitchFamily="34" charset="0"/>
                  <a:cs typeface="Calibri" panose="020F0502020204030204" pitchFamily="34" charset="0"/>
                </a:rPr>
                <a:t>Universitas Budi Luhur, Jakarta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4286" y="365490"/>
            <a:ext cx="1347535" cy="13475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1945" y="689822"/>
            <a:ext cx="718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b="1">
                <a:latin typeface="Bradley Hand ITC" panose="03070402050302030203" pitchFamily="66" charset="0"/>
              </a:rPr>
              <a:t>Unsupervised Learning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6539" y="2897609"/>
            <a:ext cx="49733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152400">
                    <a:srgbClr val="0070C0"/>
                  </a:glow>
                </a:effectLst>
                <a:latin typeface="Bebas Neue Bold" panose="020B0606020202050201" pitchFamily="34" charset="0"/>
              </a:rPr>
              <a:t>CLUSTERING </a:t>
            </a:r>
          </a:p>
        </p:txBody>
      </p:sp>
      <p:sp>
        <p:nvSpPr>
          <p:cNvPr id="5" name="Isosceles Triangle 4"/>
          <p:cNvSpPr/>
          <p:nvPr/>
        </p:nvSpPr>
        <p:spPr>
          <a:xfrm rot="5400000">
            <a:off x="4072268" y="2700666"/>
            <a:ext cx="2060251" cy="317044"/>
          </a:xfrm>
          <a:prstGeom prst="triangl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189" t="12053" r="13748"/>
          <a:stretch/>
        </p:blipFill>
        <p:spPr>
          <a:xfrm>
            <a:off x="5915689" y="2708920"/>
            <a:ext cx="6372999" cy="4149080"/>
          </a:xfrm>
          <a:prstGeom prst="rect">
            <a:avLst/>
          </a:prstGeom>
          <a:effectLst>
            <a:glow rad="152400">
              <a:schemeClr val="bg1">
                <a:alpha val="7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0996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Latihan: Agglomerative Clustering: </a:t>
            </a:r>
            <a:r>
              <a:rPr lang="en-ID">
                <a:solidFill>
                  <a:srgbClr val="FFFF00"/>
                </a:solidFill>
              </a:rPr>
              <a:t>Pemodelan di Rapidminer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16" y="1628800"/>
            <a:ext cx="10441160" cy="316835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90935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Latihan: Agglomerative Clustering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529" y="1549282"/>
            <a:ext cx="8572941" cy="4597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6372" y="1772816"/>
            <a:ext cx="471758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 dendogram dengan jumlah data = 50</a:t>
            </a:r>
          </a:p>
        </p:txBody>
      </p:sp>
    </p:spTree>
    <p:extLst>
      <p:ext uri="{BB962C8B-B14F-4D97-AF65-F5344CB8AC3E}">
        <p14:creationId xmlns:p14="http://schemas.microsoft.com/office/powerpoint/2010/main" val="3736293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2800" dirty="0"/>
              <a:t>Bagian 3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677532" cy="1362075"/>
          </a:xfrm>
        </p:spPr>
        <p:txBody>
          <a:bodyPr/>
          <a:lstStyle/>
          <a:p>
            <a:r>
              <a:rPr lang="en-ID" sz="4800" b="1">
                <a:solidFill>
                  <a:schemeClr val="tx1"/>
                </a:solidFill>
              </a:rPr>
              <a:t>DENSITY-BASED CLUSTERING: </a:t>
            </a:r>
            <a:r>
              <a:rPr lang="en-ID" sz="4800" b="1">
                <a:solidFill>
                  <a:srgbClr val="FF0000"/>
                </a:solidFill>
              </a:rPr>
              <a:t>DBSCAN</a:t>
            </a:r>
            <a:endParaRPr lang="id-ID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9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K-Means vs Density-based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71600"/>
            <a:ext cx="5630416" cy="4953000"/>
          </a:xfrm>
        </p:spPr>
        <p:txBody>
          <a:bodyPr/>
          <a:lstStyle/>
          <a:p>
            <a:r>
              <a:rPr lang="en-ID" b="1">
                <a:solidFill>
                  <a:srgbClr val="FF0000"/>
                </a:solidFill>
              </a:rPr>
              <a:t>K-Means</a:t>
            </a:r>
            <a:r>
              <a:rPr lang="en-ID"/>
              <a:t> akan </a:t>
            </a:r>
            <a:r>
              <a:rPr lang="en-ID" b="1"/>
              <a:t>memasukkan setiap data </a:t>
            </a:r>
            <a:r>
              <a:rPr lang="en-ID"/>
              <a:t>ke dalam suatu klaster, walaupun data tersebut terpisah cukup jauh dari pusat data (centroid).</a:t>
            </a:r>
          </a:p>
          <a:p>
            <a:r>
              <a:rPr lang="en-ID" b="1">
                <a:solidFill>
                  <a:srgbClr val="FF0000"/>
                </a:solidFill>
              </a:rPr>
              <a:t>Density-based</a:t>
            </a:r>
            <a:r>
              <a:rPr lang="en-ID"/>
              <a:t> akan mengelompokkan data yang memiliki </a:t>
            </a:r>
            <a:r>
              <a:rPr lang="en-ID" b="1"/>
              <a:t>densitas (kerapatan) tinggi </a:t>
            </a:r>
            <a:r>
              <a:rPr lang="en-ID"/>
              <a:t>dan mengabaikan data yang berada di luar kelompoknya.</a:t>
            </a:r>
          </a:p>
        </p:txBody>
      </p:sp>
      <p:pic>
        <p:nvPicPr>
          <p:cNvPr id="3074" name="Picture 2" descr="Cluster analysis - Wikipedi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394" y="1295400"/>
            <a:ext cx="516520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41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luster analysis - Wikipedi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394" y="1295400"/>
            <a:ext cx="516520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K-Means vs Density-based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71600"/>
            <a:ext cx="5630416" cy="4953000"/>
          </a:xfrm>
        </p:spPr>
        <p:txBody>
          <a:bodyPr/>
          <a:lstStyle/>
          <a:p>
            <a:r>
              <a:rPr lang="en-ID" b="1">
                <a:solidFill>
                  <a:srgbClr val="FF0000"/>
                </a:solidFill>
              </a:rPr>
              <a:t>K-Means</a:t>
            </a:r>
            <a:r>
              <a:rPr lang="en-ID"/>
              <a:t> akan </a:t>
            </a:r>
            <a:r>
              <a:rPr lang="en-ID" b="1"/>
              <a:t>memasukkan setiap data </a:t>
            </a:r>
            <a:r>
              <a:rPr lang="en-ID"/>
              <a:t>ke dalam suatu klaster, walaupun data tersebut terpisah cukup jauh dari pusat data (centroid).</a:t>
            </a:r>
          </a:p>
          <a:p>
            <a:r>
              <a:rPr lang="en-ID" b="1">
                <a:solidFill>
                  <a:srgbClr val="FF0000"/>
                </a:solidFill>
              </a:rPr>
              <a:t>Density-based</a:t>
            </a:r>
            <a:r>
              <a:rPr lang="en-ID"/>
              <a:t> akan mengelompokkan data yang memiliki </a:t>
            </a:r>
            <a:r>
              <a:rPr lang="en-ID" b="1"/>
              <a:t>densitas (kerapatan) tinggi </a:t>
            </a:r>
            <a:r>
              <a:rPr lang="en-ID"/>
              <a:t>dan mengabaikan data yang berada di luar kelompoknya.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20395" y="4797152"/>
            <a:ext cx="516520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 </a:t>
            </a:r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K-Means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seluruh data selalu dimasukkan dalam klaster terdekat, walaupun terpisah.</a:t>
            </a:r>
          </a:p>
        </p:txBody>
      </p:sp>
      <p:sp>
        <p:nvSpPr>
          <p:cNvPr id="6" name="Oval 5"/>
          <p:cNvSpPr/>
          <p:nvPr/>
        </p:nvSpPr>
        <p:spPr>
          <a:xfrm>
            <a:off x="6888088" y="1484784"/>
            <a:ext cx="2304256" cy="2448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/>
          <p:cNvSpPr/>
          <p:nvPr/>
        </p:nvSpPr>
        <p:spPr>
          <a:xfrm>
            <a:off x="9336360" y="1484783"/>
            <a:ext cx="2339929" cy="1987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/>
          <p:cNvSpPr/>
          <p:nvPr/>
        </p:nvSpPr>
        <p:spPr>
          <a:xfrm>
            <a:off x="8730892" y="2998406"/>
            <a:ext cx="2000227" cy="1699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108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K-Means vs Density-based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71600"/>
            <a:ext cx="5630416" cy="4953000"/>
          </a:xfrm>
        </p:spPr>
        <p:txBody>
          <a:bodyPr/>
          <a:lstStyle/>
          <a:p>
            <a:r>
              <a:rPr lang="en-ID" b="1">
                <a:solidFill>
                  <a:srgbClr val="FF0000"/>
                </a:solidFill>
              </a:rPr>
              <a:t>K-Means</a:t>
            </a:r>
            <a:r>
              <a:rPr lang="en-ID"/>
              <a:t> akan </a:t>
            </a:r>
            <a:r>
              <a:rPr lang="en-ID" b="1"/>
              <a:t>memasukkan setiap data </a:t>
            </a:r>
            <a:r>
              <a:rPr lang="en-ID"/>
              <a:t>ke dalam suatu klaster, walaupun data tersebut terpisah cukup jauh dari pusat data (centroid).</a:t>
            </a:r>
          </a:p>
          <a:p>
            <a:r>
              <a:rPr lang="en-ID" b="1">
                <a:solidFill>
                  <a:srgbClr val="FF0000"/>
                </a:solidFill>
              </a:rPr>
              <a:t>Density-based</a:t>
            </a:r>
            <a:r>
              <a:rPr lang="en-ID"/>
              <a:t> akan mengelompokkan data yang memiliki </a:t>
            </a:r>
            <a:r>
              <a:rPr lang="en-ID" b="1"/>
              <a:t>densitas (kerapatan) tinggi </a:t>
            </a:r>
            <a:r>
              <a:rPr lang="en-ID"/>
              <a:t>dan mengabaikan data yang berada di luar kelompoknya.</a:t>
            </a:r>
          </a:p>
        </p:txBody>
      </p:sp>
      <p:pic>
        <p:nvPicPr>
          <p:cNvPr id="3074" name="Picture 2" descr="Cluster analysis - Wikipedi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394" y="1295400"/>
            <a:ext cx="516520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20395" y="4883676"/>
            <a:ext cx="516520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 </a:t>
            </a:r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Density-based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Clustering, data yang terpisah dari kelompoknya akan menjadi data pencilan (outlier)</a:t>
            </a:r>
          </a:p>
        </p:txBody>
      </p:sp>
      <p:sp>
        <p:nvSpPr>
          <p:cNvPr id="7" name="Oval 6"/>
          <p:cNvSpPr/>
          <p:nvPr/>
        </p:nvSpPr>
        <p:spPr>
          <a:xfrm>
            <a:off x="6888088" y="1484784"/>
            <a:ext cx="1733493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/>
          <p:cNvSpPr/>
          <p:nvPr/>
        </p:nvSpPr>
        <p:spPr>
          <a:xfrm>
            <a:off x="9336361" y="1484783"/>
            <a:ext cx="1944216" cy="1656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/>
          <p:cNvSpPr/>
          <p:nvPr/>
        </p:nvSpPr>
        <p:spPr>
          <a:xfrm>
            <a:off x="8730893" y="2998407"/>
            <a:ext cx="1613580" cy="1510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2175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Density-based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>
                <a:solidFill>
                  <a:srgbClr val="FF0000"/>
                </a:solidFill>
              </a:rPr>
              <a:t>Density</a:t>
            </a:r>
            <a:r>
              <a:rPr lang="en-ID"/>
              <a:t> dapat didefinisikan sebagai </a:t>
            </a:r>
            <a:r>
              <a:rPr lang="en-ID" b="1"/>
              <a:t>jumlah poin data </a:t>
            </a:r>
            <a:r>
              <a:rPr lang="en-ID"/>
              <a:t>yang berada pada radius tertentu.</a:t>
            </a:r>
          </a:p>
          <a:p>
            <a:r>
              <a:rPr lang="en-ID"/>
              <a:t>Salah satu metode yang menggunakan pendekatan density untuk melakukan klasterisasi adalah </a:t>
            </a:r>
            <a:r>
              <a:rPr lang="en-ID" b="1">
                <a:solidFill>
                  <a:srgbClr val="FF0000"/>
                </a:solidFill>
              </a:rPr>
              <a:t>DBSCAN</a:t>
            </a:r>
            <a:r>
              <a:rPr lang="en-ID"/>
              <a:t>.</a:t>
            </a:r>
          </a:p>
          <a:p>
            <a:r>
              <a:rPr lang="en-ID" b="1">
                <a:solidFill>
                  <a:srgbClr val="FF0000"/>
                </a:solidFill>
              </a:rPr>
              <a:t>DBSCAN</a:t>
            </a:r>
            <a:r>
              <a:rPr lang="en-ID"/>
              <a:t> = </a:t>
            </a:r>
            <a:r>
              <a:rPr lang="en-ID" b="1"/>
              <a:t>D</a:t>
            </a:r>
            <a:r>
              <a:rPr lang="en-ID"/>
              <a:t>ensity </a:t>
            </a:r>
            <a:r>
              <a:rPr lang="en-ID" b="1"/>
              <a:t>B</a:t>
            </a:r>
            <a:r>
              <a:rPr lang="en-ID"/>
              <a:t>ased </a:t>
            </a:r>
            <a:r>
              <a:rPr lang="en-ID" b="1"/>
              <a:t>S</a:t>
            </a:r>
            <a:r>
              <a:rPr lang="en-ID"/>
              <a:t>patial </a:t>
            </a:r>
            <a:r>
              <a:rPr lang="en-ID" b="1"/>
              <a:t>C</a:t>
            </a:r>
            <a:r>
              <a:rPr lang="en-ID"/>
              <a:t>lustering of </a:t>
            </a:r>
            <a:r>
              <a:rPr lang="en-ID" b="1"/>
              <a:t>A</a:t>
            </a:r>
            <a:r>
              <a:rPr lang="en-ID"/>
              <a:t>pplications with </a:t>
            </a:r>
            <a:r>
              <a:rPr lang="en-ID" b="1"/>
              <a:t>N</a:t>
            </a:r>
            <a:r>
              <a:rPr lang="en-ID"/>
              <a:t>oise.</a:t>
            </a:r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5879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Density-based Clustering: </a:t>
            </a:r>
            <a:r>
              <a:rPr lang="en-ID">
                <a:solidFill>
                  <a:srgbClr val="FFFF00"/>
                </a:solidFill>
              </a:rPr>
              <a:t>DBSCAN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72" y="2492896"/>
            <a:ext cx="5562886" cy="2622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7448" y="1916832"/>
            <a:ext cx="4084117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Lokasi stasiun cuaca di Canada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206" y="2461988"/>
            <a:ext cx="5575587" cy="2635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6080" y="1916831"/>
            <a:ext cx="446449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 klasterisasi dengan DBSCAN</a:t>
            </a:r>
          </a:p>
        </p:txBody>
      </p:sp>
    </p:spTree>
    <p:extLst>
      <p:ext uri="{BB962C8B-B14F-4D97-AF65-F5344CB8AC3E}">
        <p14:creationId xmlns:p14="http://schemas.microsoft.com/office/powerpoint/2010/main" val="982232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Density-based Clustering: </a:t>
            </a:r>
            <a:r>
              <a:rPr lang="en-ID">
                <a:solidFill>
                  <a:srgbClr val="FFFF00"/>
                </a:solidFill>
              </a:rPr>
              <a:t>DBSCAN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6134472" cy="4953000"/>
          </a:xfrm>
        </p:spPr>
        <p:txBody>
          <a:bodyPr/>
          <a:lstStyle/>
          <a:p>
            <a:r>
              <a:rPr lang="en-ID"/>
              <a:t>DBSCAN:</a:t>
            </a:r>
          </a:p>
          <a:p>
            <a:pPr lvl="1"/>
            <a:r>
              <a:rPr lang="en-ID"/>
              <a:t>Salah satu algoritma klasterisasi berbasis densitas data yang paling popular.</a:t>
            </a:r>
          </a:p>
          <a:p>
            <a:r>
              <a:rPr lang="en-ID"/>
              <a:t>DBSCAN melakukan klasterisasi berdasarkan 2 (dua) parameter:</a:t>
            </a:r>
          </a:p>
          <a:p>
            <a:pPr lvl="1"/>
            <a:r>
              <a:rPr lang="en-ID">
                <a:solidFill>
                  <a:srgbClr val="FF0000"/>
                </a:solidFill>
              </a:rPr>
              <a:t>Radius of neighbourhood</a:t>
            </a:r>
            <a:r>
              <a:rPr lang="en-ID"/>
              <a:t> (</a:t>
            </a:r>
            <a:r>
              <a:rPr lang="en-ID" b="1"/>
              <a:t>R</a:t>
            </a:r>
            <a:r>
              <a:rPr lang="en-ID"/>
              <a:t>), yaitu jarak antara titik pusat data dengan titik terjauh dalam sebuah area (klaster).</a:t>
            </a:r>
          </a:p>
          <a:p>
            <a:pPr lvl="1"/>
            <a:r>
              <a:rPr lang="en-ID">
                <a:solidFill>
                  <a:srgbClr val="FF0000"/>
                </a:solidFill>
              </a:rPr>
              <a:t>Min number of neighbour </a:t>
            </a:r>
            <a:r>
              <a:rPr lang="en-ID"/>
              <a:t>(</a:t>
            </a:r>
            <a:r>
              <a:rPr lang="en-ID" b="1"/>
              <a:t>M</a:t>
            </a:r>
            <a:r>
              <a:rPr lang="en-ID"/>
              <a:t>), yaitu jumlah minimal data di dalam suatu area (klaster)</a:t>
            </a:r>
          </a:p>
        </p:txBody>
      </p:sp>
      <p:pic>
        <p:nvPicPr>
          <p:cNvPr id="4100" name="Picture 4" descr="DBSCAN Clustering Algorithm in Machine Learning - KDnugget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088" y="1556792"/>
            <a:ext cx="5091219" cy="33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236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Algoritma DBSCAN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D" sz="2400"/>
              <a:t>Tentukan nilai minimum poin (M) dan radius (R) yang akan digunakan.</a:t>
            </a:r>
          </a:p>
          <a:p>
            <a:pPr marL="514350" indent="-514350">
              <a:buFont typeface="+mj-lt"/>
              <a:buAutoNum type="arabicPeriod"/>
            </a:pPr>
            <a:r>
              <a:rPr lang="en-ID" sz="2400"/>
              <a:t>Pilih data awal “p” secara acak.</a:t>
            </a:r>
          </a:p>
          <a:p>
            <a:pPr marL="514350" indent="-514350">
              <a:buFont typeface="+mj-lt"/>
              <a:buAutoNum type="arabicPeriod"/>
            </a:pPr>
            <a:r>
              <a:rPr lang="en-ID" sz="2400"/>
              <a:t>Hitung jarak antara data “p” terhadap semua data menggunakan metode perhitungan jarak (contoh: Euclidian distance).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400"/>
              <a:t>Ambil semua amatan yang density-reachable dengan amatan “p”.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400"/>
              <a:t>Jika amatan yang memenuhi nilai R lebih dari jumlah minimal amatan dalam satu kelompok maka amatan “p” dikategorikan sebagai core points dan kelompok terbentuk.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400"/>
              <a:t>Jika amatan “p” adalah border points dan tidak ada amatan yang density-reachable dengan amatan “p”, maka lanjutkan pada amatan lainnya.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400"/>
              <a:t>Ulangi langkah 3 sampai 6 hingga semua amatan diproses.</a:t>
            </a:r>
          </a:p>
        </p:txBody>
      </p:sp>
    </p:spTree>
    <p:extLst>
      <p:ext uri="{BB962C8B-B14F-4D97-AF65-F5344CB8AC3E}">
        <p14:creationId xmlns:p14="http://schemas.microsoft.com/office/powerpoint/2010/main" val="11568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Supervised vs Unsupervised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Supervised</a:t>
            </a:r>
          </a:p>
          <a:p>
            <a:pPr lvl="1"/>
            <a:r>
              <a:rPr lang="en-ID"/>
              <a:t>Classification</a:t>
            </a:r>
          </a:p>
          <a:p>
            <a:pPr lvl="1"/>
            <a:r>
              <a:rPr lang="en-ID"/>
              <a:t>Regression</a:t>
            </a:r>
          </a:p>
          <a:p>
            <a:r>
              <a:rPr lang="en-ID"/>
              <a:t>Unsupervised</a:t>
            </a:r>
          </a:p>
          <a:p>
            <a:pPr lvl="1"/>
            <a:r>
              <a:rPr lang="en-ID"/>
              <a:t>Clustering</a:t>
            </a:r>
          </a:p>
          <a:p>
            <a:pPr lvl="1"/>
            <a:r>
              <a:rPr lang="en-ID"/>
              <a:t>Association</a:t>
            </a:r>
          </a:p>
          <a:p>
            <a:pPr lvl="1"/>
            <a:r>
              <a:rPr lang="en-ID"/>
              <a:t>Dimension Reduction</a:t>
            </a:r>
          </a:p>
        </p:txBody>
      </p:sp>
      <p:pic>
        <p:nvPicPr>
          <p:cNvPr id="6" name="Picture 2" descr="https://camo.githubusercontent.com/a537edffaf330adda5e556ddd87e5a61bd78914fac9120ada446594abae696a7/68747470733a2f2f692e766173336b2e72752f3777312e6a706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9816" y="1628800"/>
            <a:ext cx="702170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99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Kapan DBSCAN digunakan?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Distribusi data non-linear</a:t>
            </a:r>
          </a:p>
          <a:p>
            <a:r>
              <a:rPr lang="en-ID"/>
              <a:t>Klasterisasi data spasial umumnya cocok dengan DBSCAN</a:t>
            </a:r>
          </a:p>
          <a:p>
            <a:r>
              <a:rPr lang="en-ID"/>
              <a:t>Data mengandung banyak outlier</a:t>
            </a:r>
          </a:p>
        </p:txBody>
      </p:sp>
      <p:pic>
        <p:nvPicPr>
          <p:cNvPr id="4" name="Picture 2" descr="Figur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0592" y="2953893"/>
            <a:ext cx="9230816" cy="344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11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Latihan: </a:t>
            </a:r>
            <a:r>
              <a:rPr lang="en-ID">
                <a:solidFill>
                  <a:srgbClr val="FFFF00"/>
                </a:solidFill>
              </a:rPr>
              <a:t>DBSCAN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Dataset: </a:t>
            </a:r>
            <a:r>
              <a:rPr lang="en-ID" b="1">
                <a:solidFill>
                  <a:srgbClr val="FF0000"/>
                </a:solidFill>
              </a:rPr>
              <a:t>Wholesale-customers-data.csv</a:t>
            </a:r>
          </a:p>
          <a:p>
            <a:r>
              <a:rPr lang="en-ID"/>
              <a:t>Data jumlah penjualan kebutuhan sehari-hari dari sebuah toko waralaba yang disajikan per wilayah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68960"/>
            <a:ext cx="9541844" cy="252028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95800" y="3068960"/>
            <a:ext cx="1944216" cy="2592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983432" y="5805264"/>
            <a:ext cx="9472812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Lakukan klasterisasi dengan </a:t>
            </a:r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DBSCAN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berdasarkan jumlah penjualan produk “</a:t>
            </a:r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Milk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dan “</a:t>
            </a:r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Grocery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untuk mengidentifikasi </a:t>
            </a:r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outlier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618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Latihan: </a:t>
            </a:r>
            <a:r>
              <a:rPr lang="en-ID">
                <a:solidFill>
                  <a:srgbClr val="FFFF00"/>
                </a:solidFill>
              </a:rPr>
              <a:t>DBSCAN</a:t>
            </a:r>
            <a:endParaRPr lang="en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056" y="2780928"/>
            <a:ext cx="5416264" cy="39232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84784"/>
            <a:ext cx="7541698" cy="20162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69981" y="4653136"/>
            <a:ext cx="4896544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Metode </a:t>
            </a:r>
            <a:r>
              <a:rPr lang="en-ID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DBSCAN</a:t>
            </a:r>
            <a:r>
              <a: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dapat mendeteksi keberadaan data </a:t>
            </a:r>
            <a:r>
              <a:rPr lang="en-ID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Flowchart: Connector 6"/>
          <p:cNvSpPr/>
          <p:nvPr/>
        </p:nvSpPr>
        <p:spPr>
          <a:xfrm>
            <a:off x="8256240" y="3140968"/>
            <a:ext cx="3600400" cy="288032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9534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2800" dirty="0"/>
              <a:t>Bagian 4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677532" cy="1362075"/>
          </a:xfrm>
        </p:spPr>
        <p:txBody>
          <a:bodyPr/>
          <a:lstStyle/>
          <a:p>
            <a:r>
              <a:rPr lang="en-ID" sz="4800">
                <a:solidFill>
                  <a:schemeClr val="tx1"/>
                </a:solidFill>
              </a:rPr>
              <a:t>CONTOH: SEGMENTASI PELANGGAN</a:t>
            </a:r>
            <a:endParaRPr lang="id-ID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334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Aplikasi Segmentasi Pelanggan Dengan K-Means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389" y="1628800"/>
            <a:ext cx="6842002" cy="475252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102729" y="1556792"/>
            <a:ext cx="3673376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Makalah ini merupakan hasil penelitian tesis, telah diterima dan dipresentasikan pada Seminar Internasional </a:t>
            </a: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ITIS 2022 (The 8th Information Technology International Seminar) yang diselenggarakan di UPN Veteran Jawa Timur.</a:t>
            </a:r>
          </a:p>
        </p:txBody>
      </p:sp>
    </p:spTree>
    <p:extLst>
      <p:ext uri="{BB962C8B-B14F-4D97-AF65-F5344CB8AC3E}">
        <p14:creationId xmlns:p14="http://schemas.microsoft.com/office/powerpoint/2010/main" val="1100343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Parameter Segmentasi Pelanggan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95400" y="1700808"/>
          <a:ext cx="10972800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8008">
                  <a:extLst>
                    <a:ext uri="{9D8B030D-6E8A-4147-A177-3AD203B41FA5}">
                      <a16:colId xmlns:a16="http://schemas.microsoft.com/office/drawing/2014/main" val="3593123713"/>
                    </a:ext>
                  </a:extLst>
                </a:gridCol>
                <a:gridCol w="5357192">
                  <a:extLst>
                    <a:ext uri="{9D8B030D-6E8A-4147-A177-3AD203B41FA5}">
                      <a16:colId xmlns:a16="http://schemas.microsoft.com/office/drawing/2014/main" val="166158793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270533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D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Keterangan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Sumber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5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Recency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(R)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Kapan terakhir pelanggan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bertransaksi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Transaksi Penjualan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74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Seberapa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sering pelanggan bertransaksi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Transaksi Penjualan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90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Monetary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Seberapa banyak pelanggan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berbelanja (Rp)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Transaksi Penjualan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2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Recency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(R)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Kapan terakhir pelanggan meng-klik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banner promosi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Event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Tracking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63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Seberapa sering pelanggan meng-klik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banner promosi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Event</a:t>
                      </a:r>
                      <a:r>
                        <a:rPr lang="en-ID" sz="2400" baseline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Tracking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4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785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Dataset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708068"/>
            <a:ext cx="6602146" cy="4032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0DA72-6CF2-FB62-89B8-4388C64E2B49}"/>
              </a:ext>
            </a:extLst>
          </p:cNvPr>
          <p:cNvSpPr txBox="1"/>
          <p:nvPr/>
        </p:nvSpPr>
        <p:spPr>
          <a:xfrm>
            <a:off x="7229395" y="2132856"/>
            <a:ext cx="4608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Dataset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Data selama 2 tahun (2020 – 2021)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Jenis produk ritel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Hanya melibatkan transaksi yang sukses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Total data = 1,4+ juta data dari transaksi dan 900+ ribu data log UET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74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Preprocessing Data: Menghilangkan Outlier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819F3-CD5F-0B07-EC34-CE1E1AA80E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5440" y="1772816"/>
            <a:ext cx="9662028" cy="3836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5640" y="5581962"/>
            <a:ext cx="137764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Sebelum</a:t>
            </a:r>
            <a:endParaRPr lang="en-GB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0176" y="5621178"/>
            <a:ext cx="137764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Sesudah</a:t>
            </a:r>
            <a:endParaRPr lang="en-GB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53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Metode Klasterisasi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6D5E8F-E102-FE32-074C-3B7D44D21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08" y="1484784"/>
            <a:ext cx="4014268" cy="5091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7928" y="1772816"/>
            <a:ext cx="45347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Metode K-Means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Jumlah klaster (k) =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8046B-8C13-DCE9-BD08-BBCAFBADA9F1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944" y="2698262"/>
            <a:ext cx="4680520" cy="3938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6597" y="4365104"/>
            <a:ext cx="185393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Metode elbow</a:t>
            </a:r>
            <a:endParaRPr lang="en-GB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37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Hasil Klasterisasi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8C917BA4-81A0-275C-B271-80E8DE334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68" y="2204864"/>
            <a:ext cx="5290616" cy="1832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440" y="1588730"/>
            <a:ext cx="185393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Distribusi data</a:t>
            </a:r>
            <a:endParaRPr lang="en-GB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008" y="2052820"/>
            <a:ext cx="5400600" cy="4105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8008" y="1582440"/>
            <a:ext cx="367240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Rekomendasi strategi pemasaran</a:t>
            </a:r>
            <a:endParaRPr lang="en-GB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36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Taksonomi AI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298" y="1484784"/>
            <a:ext cx="9183403" cy="51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6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0945216" cy="53530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Jiawei</a:t>
            </a:r>
            <a:r>
              <a:rPr lang="en-US" sz="2400" dirty="0"/>
              <a:t> Han</a:t>
            </a:r>
            <a:r>
              <a:rPr lang="id-ID" sz="2400" dirty="0"/>
              <a:t> </a:t>
            </a:r>
            <a:r>
              <a:rPr lang="id-ID" sz="2400" dirty="0" err="1"/>
              <a:t>and</a:t>
            </a:r>
            <a:r>
              <a:rPr lang="id-ID" sz="2400" dirty="0"/>
              <a:t> </a:t>
            </a:r>
            <a:r>
              <a:rPr lang="id-ID" sz="2400" dirty="0" err="1"/>
              <a:t>Micheline</a:t>
            </a:r>
            <a:r>
              <a:rPr lang="id-ID" sz="2400" dirty="0"/>
              <a:t> </a:t>
            </a:r>
            <a:r>
              <a:rPr lang="id-ID" sz="2400" dirty="0" err="1"/>
              <a:t>Kamber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Concepts and Techniques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Third Edition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</a:t>
            </a:r>
            <a:r>
              <a:rPr lang="en-US" sz="2400" dirty="0"/>
              <a:t>12</a:t>
            </a:r>
            <a:endParaRPr lang="id-ID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Ian H. Witten, Frank Eibe, Mark A. Hall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 </a:t>
            </a:r>
            <a:r>
              <a:rPr lang="id-ID" sz="2400" dirty="0">
                <a:solidFill>
                  <a:srgbClr val="C00000"/>
                </a:solidFill>
              </a:rPr>
              <a:t>P</a:t>
            </a:r>
            <a:r>
              <a:rPr lang="en-US" sz="2400" dirty="0" err="1">
                <a:solidFill>
                  <a:srgbClr val="C00000"/>
                </a:solidFill>
              </a:rPr>
              <a:t>ractical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achine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L</a:t>
            </a:r>
            <a:r>
              <a:rPr lang="en-US" sz="2400" dirty="0">
                <a:solidFill>
                  <a:srgbClr val="C00000"/>
                </a:solidFill>
              </a:rPr>
              <a:t>earning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ools</a:t>
            </a:r>
            <a:r>
              <a:rPr lang="en-US" sz="2400" dirty="0">
                <a:solidFill>
                  <a:srgbClr val="C00000"/>
                </a:solidFill>
              </a:rPr>
              <a:t> and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3rd </a:t>
            </a:r>
            <a:r>
              <a:rPr lang="id-ID" sz="2400" dirty="0">
                <a:solidFill>
                  <a:srgbClr val="C00000"/>
                </a:solidFill>
              </a:rPr>
              <a:t>E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id-ID" sz="2400" dirty="0" err="1">
                <a:solidFill>
                  <a:srgbClr val="C00000"/>
                </a:solidFill>
              </a:rPr>
              <a:t>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2011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Markus Hofmann and Ralf </a:t>
            </a:r>
            <a:r>
              <a:rPr lang="en-US" sz="2400" dirty="0" err="1"/>
              <a:t>Klinkenberg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RapidMiner</a:t>
            </a:r>
            <a:r>
              <a:rPr lang="en-US" sz="2400" dirty="0">
                <a:solidFill>
                  <a:srgbClr val="C00000"/>
                </a:solidFill>
              </a:rPr>
              <a:t>: Data Mining Use Cases and Business Analytics Applications</a:t>
            </a:r>
            <a:r>
              <a:rPr lang="en-US" sz="2400" dirty="0"/>
              <a:t>, </a:t>
            </a:r>
            <a:r>
              <a:rPr lang="en-US" sz="2400" i="1" dirty="0"/>
              <a:t>CRC Press Taylor &amp; Francis Group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Daniel T. Larose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Discovering </a:t>
            </a:r>
            <a:r>
              <a:rPr lang="id-ID" sz="2400" dirty="0">
                <a:solidFill>
                  <a:srgbClr val="C00000"/>
                </a:solidFill>
              </a:rPr>
              <a:t>K</a:t>
            </a:r>
            <a:r>
              <a:rPr lang="en-US" sz="2400" dirty="0" err="1">
                <a:solidFill>
                  <a:srgbClr val="C00000"/>
                </a:solidFill>
              </a:rPr>
              <a:t>nowledge</a:t>
            </a:r>
            <a:r>
              <a:rPr lang="en-US" sz="2400" dirty="0">
                <a:solidFill>
                  <a:srgbClr val="C00000"/>
                </a:solidFill>
              </a:rPr>
              <a:t> in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: an </a:t>
            </a: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en-US" sz="2400" dirty="0" err="1">
                <a:solidFill>
                  <a:srgbClr val="C00000"/>
                </a:solidFill>
              </a:rPr>
              <a:t>ntroduction</a:t>
            </a:r>
            <a:r>
              <a:rPr lang="en-US" sz="2400" dirty="0">
                <a:solidFill>
                  <a:srgbClr val="C00000"/>
                </a:solidFill>
              </a:rPr>
              <a:t> to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ining</a:t>
            </a:r>
            <a:r>
              <a:rPr lang="id-ID" sz="2400" dirty="0"/>
              <a:t>, </a:t>
            </a:r>
            <a:r>
              <a:rPr lang="id-ID" sz="2400" i="1" dirty="0"/>
              <a:t>John </a:t>
            </a:r>
            <a:r>
              <a:rPr lang="id-ID" sz="2400" i="1" dirty="0" err="1"/>
              <a:t>Wiley</a:t>
            </a:r>
            <a:r>
              <a:rPr lang="id-ID" sz="2400" i="1" dirty="0"/>
              <a:t> &amp; Sons</a:t>
            </a:r>
            <a:r>
              <a:rPr lang="id-ID" sz="2400" dirty="0"/>
              <a:t>, 2005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Ethem</a:t>
            </a:r>
            <a:r>
              <a:rPr lang="en-US" sz="2400" dirty="0"/>
              <a:t> </a:t>
            </a:r>
            <a:r>
              <a:rPr lang="en-US" sz="2400" dirty="0" err="1"/>
              <a:t>Alpaydin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Introduction to Machine Learning</a:t>
            </a:r>
            <a:r>
              <a:rPr lang="en-US" sz="2400" dirty="0"/>
              <a:t>, 3rd ed., </a:t>
            </a:r>
            <a:r>
              <a:rPr lang="en-US" sz="2400" i="1" dirty="0"/>
              <a:t>MIT Press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Materi “</a:t>
            </a:r>
            <a:r>
              <a:rPr lang="en-ID" sz="2400">
                <a:solidFill>
                  <a:srgbClr val="FF0000"/>
                </a:solidFill>
              </a:rPr>
              <a:t>Thematic Academy: AI dan DS untuk Dosen dan Instruktur</a:t>
            </a:r>
            <a:r>
              <a:rPr lang="en-ID" sz="2400"/>
              <a:t>”, 2021.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Achmad Solichin, Channel Youtube, </a:t>
            </a:r>
            <a:r>
              <a:rPr lang="en-ID" sz="2400">
                <a:hlinkClick r:id="rId4"/>
              </a:rPr>
              <a:t>https://youtube.com/@AchmadSolichin</a:t>
            </a:r>
            <a:r>
              <a:rPr lang="en-ID" sz="240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Referensi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197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/>
              <a:t>SELESAI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Pengantar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767408" y="1371600"/>
            <a:ext cx="11018192" cy="1121296"/>
          </a:xfrm>
        </p:spPr>
        <p:txBody>
          <a:bodyPr/>
          <a:lstStyle/>
          <a:p>
            <a:r>
              <a:rPr lang="en-US" altLang="en-US" sz="2400"/>
              <a:t>Diberikan data profil pelanggan (customer), </a:t>
            </a:r>
            <a:r>
              <a:rPr lang="en-US" altLang="en-US" sz="2400">
                <a:solidFill>
                  <a:srgbClr val="FF0000"/>
                </a:solidFill>
              </a:rPr>
              <a:t>bagaimana memilih data pelanggan</a:t>
            </a:r>
            <a:r>
              <a:rPr lang="en-US" altLang="en-US" sz="2400"/>
              <a:t> yang potensial untuk ditawarkan produk tertentu?</a:t>
            </a:r>
          </a:p>
          <a:p>
            <a:endParaRPr lang="en-US" alt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16" y="2492896"/>
            <a:ext cx="7776864" cy="36975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976320" y="2492896"/>
            <a:ext cx="2809280" cy="1631216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Kita diminta untuk mengelompokkan data customer di samping, berdasarkan kesamaan profil pelanggan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982425" y="4221088"/>
            <a:ext cx="2809280" cy="1411123"/>
            <a:chOff x="8982425" y="4221088"/>
            <a:chExt cx="2809280" cy="1411123"/>
          </a:xfrm>
        </p:grpSpPr>
        <p:sp>
          <p:nvSpPr>
            <p:cNvPr id="4" name="Down Arrow 3"/>
            <p:cNvSpPr/>
            <p:nvPr/>
          </p:nvSpPr>
          <p:spPr>
            <a:xfrm>
              <a:off x="10056924" y="4221088"/>
              <a:ext cx="648072" cy="36004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82425" y="4678104"/>
              <a:ext cx="2809280" cy="95410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8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 Segmentation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76320" y="5733256"/>
            <a:ext cx="2809280" cy="1008112"/>
            <a:chOff x="8976320" y="5733256"/>
            <a:chExt cx="2809280" cy="1008112"/>
          </a:xfrm>
        </p:grpSpPr>
        <p:sp>
          <p:nvSpPr>
            <p:cNvPr id="8" name="TextBox 7"/>
            <p:cNvSpPr txBox="1"/>
            <p:nvPr/>
          </p:nvSpPr>
          <p:spPr>
            <a:xfrm>
              <a:off x="8976320" y="6218148"/>
              <a:ext cx="2809280" cy="52322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8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Clustering</a:t>
              </a:r>
            </a:p>
          </p:txBody>
        </p:sp>
        <p:sp>
          <p:nvSpPr>
            <p:cNvPr id="9" name="Down Arrow 8"/>
            <p:cNvSpPr/>
            <p:nvPr/>
          </p:nvSpPr>
          <p:spPr>
            <a:xfrm>
              <a:off x="10056440" y="5733256"/>
              <a:ext cx="648072" cy="36004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0076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Pengantar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767408" y="1371600"/>
            <a:ext cx="11018192" cy="1121296"/>
          </a:xfrm>
        </p:spPr>
        <p:txBody>
          <a:bodyPr/>
          <a:lstStyle/>
          <a:p>
            <a:r>
              <a:rPr lang="en-US" altLang="en-US" sz="2400"/>
              <a:t>Contoh hasil clustering / segmentasi pelanggan</a:t>
            </a:r>
          </a:p>
          <a:p>
            <a:endParaRPr lang="en-US" alt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132856"/>
            <a:ext cx="8167968" cy="3600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256240" y="2060848"/>
            <a:ext cx="1008112" cy="3816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9382720" y="2060848"/>
            <a:ext cx="2402880" cy="101566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 pelanggan berhasil dikelompokkan</a:t>
            </a:r>
          </a:p>
        </p:txBody>
      </p:sp>
    </p:spTree>
    <p:extLst>
      <p:ext uri="{BB962C8B-B14F-4D97-AF65-F5344CB8AC3E}">
        <p14:creationId xmlns:p14="http://schemas.microsoft.com/office/powerpoint/2010/main" val="1491130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11DCBD9-B615-41B9-BD23-CD3F1D99737E}"/>
  <p:tag name="GENSWF_ADVANCE_TIME" val="5"/>
  <p:tag name="TIMING" val="|5"/>
  <p:tag name="ISPRING_CUSTOM_TIMING_USED" val="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23969</TotalTime>
  <Words>3304</Words>
  <Application>Microsoft Office PowerPoint</Application>
  <PresentationFormat>Widescreen</PresentationFormat>
  <Paragraphs>868</Paragraphs>
  <Slides>71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Arial</vt:lpstr>
      <vt:lpstr>Bahnschrift SemiCondensed</vt:lpstr>
      <vt:lpstr>Bebas Neue Bold</vt:lpstr>
      <vt:lpstr>Bradley Hand ITC</vt:lpstr>
      <vt:lpstr>Calibri</vt:lpstr>
      <vt:lpstr>Cambria Math</vt:lpstr>
      <vt:lpstr>Courier New</vt:lpstr>
      <vt:lpstr>Tw Cen MT</vt:lpstr>
      <vt:lpstr>Tw Cen MT Condensed</vt:lpstr>
      <vt:lpstr>Verdana</vt:lpstr>
      <vt:lpstr>Wingdings</vt:lpstr>
      <vt:lpstr>Wingdings 3</vt:lpstr>
      <vt:lpstr>powerpoint-template-apr7</vt:lpstr>
      <vt:lpstr>Integral</vt:lpstr>
      <vt:lpstr>FAKULTAS TEKNOLOGI INFORMASI</vt:lpstr>
      <vt:lpstr>UNSUPERVISED LEARNING:  K-MEANS CLUSTERING</vt:lpstr>
      <vt:lpstr>Tujuan Pembelajaran</vt:lpstr>
      <vt:lpstr>Outline</vt:lpstr>
      <vt:lpstr>PowerPoint Presentation</vt:lpstr>
      <vt:lpstr>Supervised vs Unsupervised Learning</vt:lpstr>
      <vt:lpstr>Taksonomi AI</vt:lpstr>
      <vt:lpstr>Pengantar</vt:lpstr>
      <vt:lpstr>Pengantar</vt:lpstr>
      <vt:lpstr>Apa itu Clustering?</vt:lpstr>
      <vt:lpstr>Contoh Penerapan Clustering</vt:lpstr>
      <vt:lpstr>Penggunaan Algoritma Clustering</vt:lpstr>
      <vt:lpstr>Algoritma Clustering</vt:lpstr>
      <vt:lpstr>ALGORITMA K-MEANS</vt:lpstr>
      <vt:lpstr>K-Means Clustering</vt:lpstr>
      <vt:lpstr>K-Means Clustering: Similarity / Dissimilarity</vt:lpstr>
      <vt:lpstr>K-Means Clustering: Metode Perhitungan Similarity</vt:lpstr>
      <vt:lpstr>Langkah / Algoritma K-Means Clustering</vt:lpstr>
      <vt:lpstr>Ilustrasi Cara Kerja Algoritma K-Means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Optimasi Nilai k pada K-Means</vt:lpstr>
      <vt:lpstr>Optimasi Nilai k pada K-Means</vt:lpstr>
      <vt:lpstr>Penentuan Nilai k Terbaik dengan Metode Elbow</vt:lpstr>
      <vt:lpstr>Kesimpulan Bagian 1</vt:lpstr>
      <vt:lpstr>HIERARCHICAL CLUSTERING</vt:lpstr>
      <vt:lpstr>Animal Kingdom: Klasifikasi Hewan</vt:lpstr>
      <vt:lpstr>Klasifikasi Peranakan Anjing</vt:lpstr>
      <vt:lpstr>Hierarchical Clustering</vt:lpstr>
      <vt:lpstr>Hierarchical Clustering: Granularity vs Cluster Size</vt:lpstr>
      <vt:lpstr>Hierarchical Clustering: Jumlah Klaster</vt:lpstr>
      <vt:lpstr>Hierarchical Clustering: Jumlah Klaster</vt:lpstr>
      <vt:lpstr>Hierarchical Clustering: Jumlah Klaster</vt:lpstr>
      <vt:lpstr>Agglomerative Clustering</vt:lpstr>
      <vt:lpstr>Divisive Clustering</vt:lpstr>
      <vt:lpstr>Hierarchical Clustering: Kelebihan dan Kekurangan</vt:lpstr>
      <vt:lpstr>Hierarchical Clustering vs K-Means</vt:lpstr>
      <vt:lpstr>Latihan: Agglomerative Clustering</vt:lpstr>
      <vt:lpstr>Latihan: Agglomerative Clustering: Pemodelan di Rapidminer</vt:lpstr>
      <vt:lpstr>Latihan: Agglomerative Clustering</vt:lpstr>
      <vt:lpstr>DENSITY-BASED CLUSTERING: DBSCAN</vt:lpstr>
      <vt:lpstr>K-Means vs Density-based Clustering</vt:lpstr>
      <vt:lpstr>K-Means vs Density-based Clustering</vt:lpstr>
      <vt:lpstr>K-Means vs Density-based Clustering</vt:lpstr>
      <vt:lpstr>Density-based Clustering</vt:lpstr>
      <vt:lpstr>Density-based Clustering: DBSCAN</vt:lpstr>
      <vt:lpstr>Density-based Clustering: DBSCAN</vt:lpstr>
      <vt:lpstr>Algoritma DBSCAN</vt:lpstr>
      <vt:lpstr>Kapan DBSCAN digunakan?</vt:lpstr>
      <vt:lpstr>Latihan: DBSCAN</vt:lpstr>
      <vt:lpstr>Latihan: DBSCAN</vt:lpstr>
      <vt:lpstr>CONTOH: SEGMENTASI PELANGGAN</vt:lpstr>
      <vt:lpstr>Contoh Aplikasi Segmentasi Pelanggan Dengan K-Means</vt:lpstr>
      <vt:lpstr>Parameter Segmentasi Pelanggan</vt:lpstr>
      <vt:lpstr>Dataset</vt:lpstr>
      <vt:lpstr>Preprocessing Data: Menghilangkan Outlier</vt:lpstr>
      <vt:lpstr>Metode Klasterisasi</vt:lpstr>
      <vt:lpstr>Hasil Klasterisasi</vt:lpstr>
      <vt:lpstr>Referensi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686</cp:revision>
  <dcterms:created xsi:type="dcterms:W3CDTF">2011-05-21T14:11:58Z</dcterms:created>
  <dcterms:modified xsi:type="dcterms:W3CDTF">2023-12-06T01:18:16Z</dcterms:modified>
</cp:coreProperties>
</file>